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38CF18-7F67-4ADB-8C0D-B6BEEE01EEC2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D556B0-D98B-4B08-AB4D-065E304053E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0618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6000" dirty="0" smtClean="0">
                <a:latin typeface="Bernard MT Condensed" pitchFamily="18" charset="0"/>
              </a:rPr>
              <a:t/>
            </a:r>
            <a:br>
              <a:rPr lang="en-US" sz="6000" dirty="0" smtClean="0">
                <a:latin typeface="Bernard MT Condensed" pitchFamily="18" charset="0"/>
              </a:rPr>
            </a:br>
            <a:r>
              <a:rPr lang="en-US" sz="7200" dirty="0" smtClean="0">
                <a:latin typeface="Bernard MT Condensed" pitchFamily="18" charset="0"/>
              </a:rPr>
              <a:t>Cohesion </a:t>
            </a:r>
            <a:r>
              <a:rPr lang="en-US" sz="6000" dirty="0" smtClean="0">
                <a:latin typeface="Bernard MT Condensed" pitchFamily="18" charset="0"/>
              </a:rPr>
              <a:t/>
            </a:r>
            <a:br>
              <a:rPr lang="en-US" sz="6000" dirty="0" smtClean="0">
                <a:latin typeface="Bernard MT Condensed" pitchFamily="18" charset="0"/>
              </a:rPr>
            </a:br>
            <a:r>
              <a:rPr lang="en-US" sz="6000" dirty="0" smtClean="0">
                <a:latin typeface="Bernard MT Condensed" pitchFamily="18" charset="0"/>
              </a:rPr>
              <a:t>of Translated Language</a:t>
            </a:r>
            <a:endParaRPr lang="ar-SA" sz="6000" dirty="0">
              <a:latin typeface="Bernard MT Condensed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085184"/>
            <a:ext cx="7498080" cy="116321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Ibrahim Alasmri</a:t>
            </a: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SYDNEY UNI</a:t>
            </a:r>
            <a:endParaRPr lang="ar-SA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GB" b="1" dirty="0" smtClean="0"/>
              <a:t>References</a:t>
            </a:r>
            <a:r>
              <a:rPr lang="en-GB" sz="1800" b="1" dirty="0" smtClean="0"/>
              <a:t> </a:t>
            </a:r>
          </a:p>
          <a:p>
            <a:pPr algn="ctr" rtl="0">
              <a:buNone/>
            </a:pPr>
            <a:endParaRPr lang="en-US" sz="1800" dirty="0" smtClean="0"/>
          </a:p>
          <a:p>
            <a:pPr algn="l" rtl="0"/>
            <a:r>
              <a:rPr lang="en-US" sz="1600" dirty="0" smtClean="0"/>
              <a:t>Abdul-</a:t>
            </a:r>
            <a:r>
              <a:rPr lang="en-US" sz="1600" dirty="0" err="1" smtClean="0"/>
              <a:t>maqsod</a:t>
            </a:r>
            <a:r>
              <a:rPr lang="en-US" sz="1600" dirty="0" smtClean="0"/>
              <a:t>, H. (2007). </a:t>
            </a:r>
            <a:r>
              <a:rPr lang="en-US" sz="1600" i="1" dirty="0" smtClean="0"/>
              <a:t>Cohesion; Foundations and Objectives</a:t>
            </a:r>
            <a:r>
              <a:rPr lang="en-US" sz="1600" dirty="0" smtClean="0"/>
              <a:t>. Paper presented at the </a:t>
            </a:r>
            <a:r>
              <a:rPr lang="en-US" sz="1600" dirty="0" err="1" smtClean="0"/>
              <a:t>The</a:t>
            </a:r>
            <a:r>
              <a:rPr lang="en-US" sz="1600" dirty="0" smtClean="0"/>
              <a:t> Third International Conference, Faculty of Dar Al </a:t>
            </a:r>
            <a:r>
              <a:rPr lang="en-US" sz="1600" dirty="0" err="1" smtClean="0"/>
              <a:t>Uloom</a:t>
            </a:r>
            <a:r>
              <a:rPr lang="en-US" sz="1600" dirty="0" smtClean="0"/>
              <a:t>, </a:t>
            </a:r>
            <a:r>
              <a:rPr lang="en-US" sz="1600" dirty="0" err="1" smtClean="0"/>
              <a:t>Minia</a:t>
            </a:r>
            <a:r>
              <a:rPr lang="en-US" sz="1600" dirty="0" smtClean="0"/>
              <a:t> University. </a:t>
            </a:r>
          </a:p>
          <a:p>
            <a:pPr algn="l" rtl="0"/>
            <a:r>
              <a:rPr lang="en-GB" sz="1600" dirty="0" smtClean="0"/>
              <a:t>Al-</a:t>
            </a:r>
            <a:r>
              <a:rPr lang="en-GB" sz="1600" dirty="0" err="1" smtClean="0"/>
              <a:t>Jubouri</a:t>
            </a:r>
            <a:r>
              <a:rPr lang="en-GB" sz="1600" dirty="0" smtClean="0"/>
              <a:t>, A. &amp; Knowles, F. (1988). </a:t>
            </a:r>
            <a:r>
              <a:rPr lang="en-GB" sz="1600" i="1" dirty="0" smtClean="0"/>
              <a:t>A Computer-assisted Study of Cohesion Based on English</a:t>
            </a:r>
            <a:r>
              <a:rPr lang="en-US" sz="1600" dirty="0" smtClean="0"/>
              <a:t> </a:t>
            </a:r>
            <a:r>
              <a:rPr lang="en-GB" sz="1600" i="1" dirty="0" smtClean="0"/>
              <a:t>and Arabic Corpora: An internet report</a:t>
            </a:r>
            <a:r>
              <a:rPr lang="en-GB" sz="1600" dirty="0" smtClean="0"/>
              <a:t>, in Proceedings of the 12the international ALLC, Congress, Geneva: ALLC. </a:t>
            </a:r>
            <a:endParaRPr lang="en-US" sz="1600" dirty="0" smtClean="0"/>
          </a:p>
          <a:p>
            <a:pPr algn="l" rtl="0"/>
            <a:r>
              <a:rPr lang="en-US" sz="1600" dirty="0" smtClean="0"/>
              <a:t>  Baker, M. ( 2011). </a:t>
            </a:r>
            <a:r>
              <a:rPr lang="en-US" sz="1600" i="1" dirty="0" smtClean="0"/>
              <a:t>In Other word - A Course Book on Translation </a:t>
            </a:r>
            <a:r>
              <a:rPr lang="en-US" sz="1600" dirty="0" smtClean="0"/>
              <a:t>(2nd edition ed.). London/New York: </a:t>
            </a:r>
            <a:r>
              <a:rPr lang="en-US" sz="1600" dirty="0" err="1" smtClean="0"/>
              <a:t>Rotledge</a:t>
            </a:r>
            <a:r>
              <a:rPr lang="en-US" sz="1600" dirty="0" smtClean="0"/>
              <a:t>.</a:t>
            </a:r>
          </a:p>
          <a:p>
            <a:pPr algn="l" rtl="0"/>
            <a:r>
              <a:rPr lang="en-US" sz="1600" dirty="0" smtClean="0"/>
              <a:t> Butt, D., Macquarie University. National Centre for English Language, T., &amp; Research. (2012).</a:t>
            </a:r>
            <a:r>
              <a:rPr lang="en-US" sz="1600" i="1" dirty="0" smtClean="0"/>
              <a:t>Using functional grammar: an explorer's guide</a:t>
            </a:r>
            <a:r>
              <a:rPr lang="en-US" sz="1600" dirty="0" smtClean="0"/>
              <a:t>. Sydney: National Centre for English Language Teaching and Research, Macquarie University.</a:t>
            </a:r>
          </a:p>
          <a:p>
            <a:pPr algn="l" rtl="0"/>
            <a:r>
              <a:rPr lang="en-US" sz="1600" dirty="0" smtClean="0"/>
              <a:t>Hasan, R., &amp; Halliday, M. A. K. (1976). </a:t>
            </a:r>
            <a:r>
              <a:rPr lang="en-US" sz="1600" i="1" dirty="0" smtClean="0"/>
              <a:t>Cohesion in English</a:t>
            </a:r>
            <a:r>
              <a:rPr lang="en-US" sz="1600" dirty="0" smtClean="0"/>
              <a:t> (Vol. no. 9.). London: Longman.</a:t>
            </a:r>
          </a:p>
          <a:p>
            <a:pPr algn="l" rtl="0"/>
            <a:r>
              <a:rPr lang="en-US" sz="1600" dirty="0" err="1" smtClean="0"/>
              <a:t>Hatim</a:t>
            </a:r>
            <a:r>
              <a:rPr lang="en-US" sz="1600" dirty="0" smtClean="0"/>
              <a:t>, B., &amp; Mason, I. (1990). </a:t>
            </a:r>
            <a:r>
              <a:rPr lang="en-US" sz="1600" i="1" dirty="0" smtClean="0"/>
              <a:t>Discourse and the translator</a:t>
            </a:r>
            <a:r>
              <a:rPr lang="en-US" sz="1600" dirty="0" smtClean="0"/>
              <a:t>. London: Longman.</a:t>
            </a:r>
          </a:p>
          <a:p>
            <a:pPr algn="l" rtl="0"/>
            <a:r>
              <a:rPr lang="en-US" sz="1600" dirty="0" smtClean="0"/>
              <a:t>Holes, C. (1984). </a:t>
            </a:r>
            <a:r>
              <a:rPr lang="en-US" sz="1600" i="1" dirty="0" smtClean="0"/>
              <a:t>Modern Arabic: structures, functions, and varieties</a:t>
            </a:r>
            <a:r>
              <a:rPr lang="en-US" sz="1600" dirty="0" smtClean="0"/>
              <a:t>. New York: Longman.</a:t>
            </a:r>
          </a:p>
          <a:p>
            <a:pPr algn="l" rtl="0"/>
            <a:r>
              <a:rPr lang="en-US" sz="1600" dirty="0" smtClean="0"/>
              <a:t>Munday, J. (2012). </a:t>
            </a:r>
            <a:r>
              <a:rPr lang="en-US" sz="1600" i="1" dirty="0" smtClean="0"/>
              <a:t>Introducing translation studies: theories and applications</a:t>
            </a:r>
            <a:r>
              <a:rPr lang="en-US" sz="1600" dirty="0" smtClean="0"/>
              <a:t>. Abingdon, Oxon: </a:t>
            </a:r>
            <a:r>
              <a:rPr lang="en-US" sz="1600" dirty="0" err="1" smtClean="0"/>
              <a:t>Routledge</a:t>
            </a:r>
            <a:r>
              <a:rPr lang="en-US" sz="1600" dirty="0" smtClean="0"/>
              <a:t>.</a:t>
            </a:r>
            <a:endParaRPr lang="ar-SA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0618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7200" dirty="0" smtClean="0">
                <a:latin typeface="AngsanaUPC" pitchFamily="18" charset="-34"/>
                <a:cs typeface="AngsanaUPC" pitchFamily="18" charset="-34"/>
              </a:rPr>
              <a:t>The Practice of Translation </a:t>
            </a:r>
            <a:endParaRPr lang="ar-SA" sz="7200" dirty="0">
              <a:latin typeface="AngsanaUPC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en-GB" sz="2800" dirty="0" smtClean="0"/>
              <a:t>Go far back in record history</a:t>
            </a:r>
          </a:p>
          <a:p>
            <a:pPr algn="ctr" rtl="0">
              <a:buNone/>
            </a:pPr>
            <a:endParaRPr lang="en-US" sz="2800" dirty="0" smtClean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Translating of cultural &amp; religious texts &amp; concepts</a:t>
            </a:r>
          </a:p>
          <a:p>
            <a:pPr algn="ctr" rtl="0">
              <a:buNone/>
            </a:pPr>
            <a:endParaRPr lang="en-US" sz="2800" dirty="0" smtClean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Cicero &amp; Horace (1</a:t>
            </a:r>
            <a:r>
              <a:rPr lang="en-US" sz="2800" baseline="30000" dirty="0" smtClean="0">
                <a:latin typeface="Baskerville Old Face" pitchFamily="18" charset="0"/>
              </a:rPr>
              <a:t>st</a:t>
            </a:r>
            <a:r>
              <a:rPr lang="en-US" sz="2800" dirty="0" smtClean="0">
                <a:latin typeface="Baskerville Old Face" pitchFamily="18" charset="0"/>
              </a:rPr>
              <a:t> Century BC)</a:t>
            </a:r>
          </a:p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St Jerome (4</a:t>
            </a:r>
            <a:r>
              <a:rPr lang="en-US" sz="2800" baseline="30000" dirty="0" smtClean="0">
                <a:latin typeface="Baskerville Old Face" pitchFamily="18" charset="0"/>
              </a:rPr>
              <a:t>th</a:t>
            </a:r>
            <a:r>
              <a:rPr lang="en-US" sz="2800" dirty="0" smtClean="0">
                <a:latin typeface="Baskerville Old Face" pitchFamily="18" charset="0"/>
              </a:rPr>
              <a:t> Century )</a:t>
            </a:r>
          </a:p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Islamic Translation (7</a:t>
            </a:r>
            <a:r>
              <a:rPr lang="en-US" sz="2800" baseline="30000" dirty="0" smtClean="0">
                <a:latin typeface="Baskerville Old Face" pitchFamily="18" charset="0"/>
              </a:rPr>
              <a:t>th</a:t>
            </a:r>
            <a:r>
              <a:rPr lang="en-US" sz="2800" dirty="0" smtClean="0">
                <a:latin typeface="Baskerville Old Face" pitchFamily="18" charset="0"/>
              </a:rPr>
              <a:t> Century)</a:t>
            </a:r>
            <a:endParaRPr lang="ar-SA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0618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7200" dirty="0" smtClean="0">
                <a:latin typeface="AngsanaUPC" pitchFamily="18" charset="-34"/>
                <a:cs typeface="AngsanaUPC" pitchFamily="18" charset="-34"/>
              </a:rPr>
              <a:t>Study of Translation Field</a:t>
            </a:r>
            <a:endParaRPr lang="ar-SA" sz="7200" dirty="0">
              <a:latin typeface="AngsanaUPC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Developed in an academic discipline only in later part of (20</a:t>
            </a:r>
            <a:r>
              <a:rPr lang="en-US" sz="2800" baseline="30000" dirty="0" smtClean="0">
                <a:latin typeface="Baskerville Old Face" pitchFamily="18" charset="0"/>
              </a:rPr>
              <a:t>th</a:t>
            </a:r>
            <a:r>
              <a:rPr lang="en-US" sz="2800" dirty="0" smtClean="0">
                <a:latin typeface="Baskerville Old Face" pitchFamily="18" charset="0"/>
              </a:rPr>
              <a:t> Century)</a:t>
            </a:r>
          </a:p>
          <a:p>
            <a:pPr algn="ctr" rtl="0">
              <a:buNone/>
            </a:pPr>
            <a:endParaRPr lang="en-US" sz="2800" dirty="0" smtClean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US" sz="2800" dirty="0" smtClean="0">
                <a:latin typeface="Baskerville Old Face" pitchFamily="18" charset="0"/>
              </a:rPr>
              <a:t>Before 20</a:t>
            </a:r>
            <a:r>
              <a:rPr lang="en-US" sz="2800" baseline="30000" dirty="0" smtClean="0">
                <a:latin typeface="Baskerville Old Face" pitchFamily="18" charset="0"/>
              </a:rPr>
              <a:t>th</a:t>
            </a:r>
            <a:r>
              <a:rPr lang="en-US" sz="2800" dirty="0" smtClean="0">
                <a:latin typeface="Baskerville Old Face" pitchFamily="18" charset="0"/>
              </a:rPr>
              <a:t> Century, it was considered as an element of language learning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0618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9600" dirty="0" smtClean="0">
                <a:latin typeface="AngsanaUPC" pitchFamily="18" charset="-34"/>
                <a:cs typeface="AngsanaUPC" pitchFamily="18" charset="-34"/>
              </a:rPr>
              <a:t>Translation Studies</a:t>
            </a:r>
            <a:endParaRPr lang="ar-SA" sz="9600" dirty="0">
              <a:latin typeface="AngsanaUPC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GB" sz="2800" dirty="0" smtClean="0"/>
              <a:t>"The name and nature of translation studies“</a:t>
            </a:r>
          </a:p>
          <a:p>
            <a:pPr algn="ctr" rtl="0">
              <a:buNone/>
            </a:pPr>
            <a:r>
              <a:rPr lang="en-GB" sz="2800" dirty="0" smtClean="0">
                <a:latin typeface="Baskerville Old Face" pitchFamily="18" charset="0"/>
              </a:rPr>
              <a:t>1972 - 1988</a:t>
            </a:r>
            <a:endParaRPr lang="ar-SA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Holmes/</a:t>
            </a:r>
            <a:r>
              <a:rPr lang="en-US" sz="3200" dirty="0" err="1" smtClean="0"/>
              <a:t>Toury</a:t>
            </a:r>
            <a:r>
              <a:rPr lang="en-US" sz="3200" dirty="0" smtClean="0"/>
              <a:t> Map of Translation Studies</a:t>
            </a:r>
            <a:endParaRPr lang="ar-SA" sz="3200" dirty="0"/>
          </a:p>
        </p:txBody>
      </p:sp>
      <p:pic>
        <p:nvPicPr>
          <p:cNvPr id="6" name="صورة 5" descr="SU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38" y="1916832"/>
            <a:ext cx="9056766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Translation Studies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Before 1970s</a:t>
            </a:r>
          </a:p>
          <a:p>
            <a:pPr algn="l" rtl="0">
              <a:buNone/>
            </a:pPr>
            <a:r>
              <a:rPr lang="en-US" sz="2000" dirty="0" smtClean="0"/>
              <a:t>“Linguistic-Oriented” science of translation – Contrastive Linguistics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/>
              <a:t>The Concept of Equivalence 1950s-1960s</a:t>
            </a:r>
          </a:p>
          <a:p>
            <a:pPr algn="l" rtl="0">
              <a:buNone/>
            </a:pPr>
            <a:r>
              <a:rPr lang="en-US" sz="2000" dirty="0" smtClean="0"/>
              <a:t>“</a:t>
            </a:r>
            <a:r>
              <a:rPr lang="en-US" sz="2000" smtClean="0"/>
              <a:t>more </a:t>
            </a:r>
            <a:r>
              <a:rPr lang="en-US" sz="2000" smtClean="0"/>
              <a:t>systematic </a:t>
            </a:r>
            <a:r>
              <a:rPr lang="en-US" sz="2000" dirty="0" smtClean="0"/>
              <a:t>analysis – meaning and equivalence ”</a:t>
            </a: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3600" dirty="0" smtClean="0"/>
              <a:t>Text Type &amp; Text Purpose</a:t>
            </a:r>
          </a:p>
          <a:p>
            <a:pPr algn="l" rtl="0">
              <a:buNone/>
            </a:pPr>
            <a:r>
              <a:rPr lang="en-US" sz="2000" dirty="0" smtClean="0"/>
              <a:t>“</a:t>
            </a:r>
            <a:r>
              <a:rPr lang="en-US" sz="2000" dirty="0" err="1" smtClean="0"/>
              <a:t>Skopose</a:t>
            </a:r>
            <a:r>
              <a:rPr lang="en-US" sz="2000" dirty="0" smtClean="0"/>
              <a:t> theory in Germany”</a:t>
            </a: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Translation Studies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Descriptive Approach1980s</a:t>
            </a:r>
          </a:p>
          <a:p>
            <a:pPr algn="l" rtl="0">
              <a:buNone/>
            </a:pPr>
            <a:r>
              <a:rPr lang="en-US" sz="2000" dirty="0" smtClean="0"/>
              <a:t>“ </a:t>
            </a:r>
            <a:r>
              <a:rPr lang="en-US" sz="2000" dirty="0" err="1" smtClean="0"/>
              <a:t>Polysystem</a:t>
            </a:r>
            <a:r>
              <a:rPr lang="en-US" sz="2000" dirty="0" smtClean="0"/>
              <a:t> theory &amp; Literature ”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/>
              <a:t>Gender &amp; Postcolonial research 1990s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Discourse Analysis 1990s</a:t>
            </a:r>
          </a:p>
          <a:p>
            <a:pPr algn="l" rtl="0">
              <a:buNone/>
            </a:pPr>
            <a:r>
              <a:rPr lang="en-US" sz="1800" dirty="0" smtClean="0"/>
              <a:t>“ Halliday systematic functional model”</a:t>
            </a:r>
          </a:p>
          <a:p>
            <a:pPr algn="l" rtl="0">
              <a:buNone/>
            </a:pPr>
            <a:r>
              <a:rPr lang="en-US" sz="1800" dirty="0" smtClean="0"/>
              <a:t>Was employed in many works such as;</a:t>
            </a:r>
          </a:p>
          <a:p>
            <a:pPr algn="l" rtl="0">
              <a:buNone/>
            </a:pPr>
            <a:r>
              <a:rPr lang="en-US" sz="1800" dirty="0" smtClean="0"/>
              <a:t>Translation Quality Assessment (House)</a:t>
            </a:r>
          </a:p>
          <a:p>
            <a:pPr algn="l" rtl="0">
              <a:buNone/>
            </a:pPr>
            <a:r>
              <a:rPr lang="en-US" sz="1800" dirty="0" smtClean="0"/>
              <a:t>In Other Word (Baker)</a:t>
            </a:r>
          </a:p>
          <a:p>
            <a:pPr algn="l" rtl="0">
              <a:buNone/>
            </a:pPr>
            <a:r>
              <a:rPr lang="en-US" sz="1800" dirty="0" smtClean="0"/>
              <a:t>Discourse &amp; Translator (</a:t>
            </a:r>
            <a:r>
              <a:rPr lang="en-US" sz="1800" dirty="0" err="1" smtClean="0"/>
              <a:t>Hatim</a:t>
            </a:r>
            <a:r>
              <a:rPr lang="en-US" sz="1800" dirty="0" smtClean="0"/>
              <a:t> &amp; Mason)  </a:t>
            </a: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Discourse Analysis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1990s , came to prominence in Translation Studies.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“</a:t>
            </a:r>
            <a:r>
              <a:rPr lang="en-US" dirty="0" smtClean="0"/>
              <a:t>Systemic </a:t>
            </a:r>
            <a:r>
              <a:rPr lang="en-US" dirty="0" smtClean="0"/>
              <a:t>Functional Linguistics (SFL)”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Textual meaning &amp; its frameworks.</a:t>
            </a:r>
          </a:p>
          <a:p>
            <a:pPr algn="l" rtl="0">
              <a:buNone/>
            </a:pPr>
            <a:r>
              <a:rPr lang="en-US" dirty="0" smtClean="0"/>
              <a:t>(</a:t>
            </a:r>
            <a:r>
              <a:rPr lang="en-GB" sz="2400" dirty="0" smtClean="0"/>
              <a:t>thematic progression, theme &amp; </a:t>
            </a:r>
            <a:r>
              <a:rPr lang="en-GB" sz="2400" dirty="0" err="1" smtClean="0"/>
              <a:t>rheme</a:t>
            </a:r>
            <a:r>
              <a:rPr lang="en-GB" sz="2400" dirty="0" smtClean="0"/>
              <a:t>, and cohesion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Cohesion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cohesion model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Its definition &amp; </a:t>
            </a:r>
            <a:r>
              <a:rPr lang="en-GB" dirty="0" smtClean="0"/>
              <a:t>patterns.</a:t>
            </a:r>
            <a:r>
              <a:rPr lang="en-US" dirty="0" smtClean="0"/>
              <a:t>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My research project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391</TotalTime>
  <Words>234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انقلاب</vt:lpstr>
      <vt:lpstr> Cohesion  of Translated Language</vt:lpstr>
      <vt:lpstr>The Practice of Translation </vt:lpstr>
      <vt:lpstr>Study of Translation Field</vt:lpstr>
      <vt:lpstr>Translation Studies</vt:lpstr>
      <vt:lpstr>Holmes/Toury Map of Translation Studies</vt:lpstr>
      <vt:lpstr>History of Translation Studies</vt:lpstr>
      <vt:lpstr>History of Translation Studies</vt:lpstr>
      <vt:lpstr>Discourse Analysis </vt:lpstr>
      <vt:lpstr>Cohesion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Abo Banan</dc:creator>
  <cp:lastModifiedBy>Costello</cp:lastModifiedBy>
  <cp:revision>18</cp:revision>
  <dcterms:created xsi:type="dcterms:W3CDTF">2015-03-15T01:08:21Z</dcterms:created>
  <dcterms:modified xsi:type="dcterms:W3CDTF">2015-03-18T09:06:08Z</dcterms:modified>
</cp:coreProperties>
</file>