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76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jllt.org/wp-content/uploads/2018/07/1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701" y="450778"/>
            <a:ext cx="10740981" cy="5447745"/>
          </a:xfrm>
        </p:spPr>
        <p:txBody>
          <a:bodyPr>
            <a:normAutofit/>
          </a:bodyPr>
          <a:lstStyle/>
          <a:p>
            <a:r>
              <a:rPr lang="en-US" b="1" cap="none" dirty="0" smtClean="0">
                <a:solidFill>
                  <a:srgbClr val="002060"/>
                </a:solidFill>
              </a:rPr>
              <a:t>Multiplicity of Different English Functional Semantic  Realizations of </a:t>
            </a:r>
            <a:r>
              <a:rPr lang="en-US" b="1" cap="none" dirty="0">
                <a:solidFill>
                  <a:srgbClr val="002060"/>
                </a:solidFill>
              </a:rPr>
              <a:t>t</a:t>
            </a:r>
            <a:r>
              <a:rPr lang="en-US" b="1" cap="none" dirty="0" smtClean="0">
                <a:solidFill>
                  <a:srgbClr val="002060"/>
                </a:solidFill>
              </a:rPr>
              <a:t>he Translation </a:t>
            </a:r>
            <a:r>
              <a:rPr lang="en-US" b="1" cap="none" dirty="0">
                <a:solidFill>
                  <a:srgbClr val="002060"/>
                </a:solidFill>
              </a:rPr>
              <a:t>o</a:t>
            </a:r>
            <a:r>
              <a:rPr lang="en-US" b="1" cap="none" dirty="0" smtClean="0">
                <a:solidFill>
                  <a:srgbClr val="002060"/>
                </a:solidFill>
              </a:rPr>
              <a:t>f the Arabic Preposition </a:t>
            </a:r>
            <a:r>
              <a:rPr lang="ar-SA" b="1" cap="none" dirty="0" smtClean="0">
                <a:solidFill>
                  <a:srgbClr val="002060"/>
                </a:solidFill>
              </a:rPr>
              <a:t>ب </a:t>
            </a:r>
            <a:r>
              <a:rPr lang="en-US" b="1" cap="none" dirty="0" smtClean="0">
                <a:solidFill>
                  <a:srgbClr val="002060"/>
                </a:solidFill>
              </a:rPr>
              <a:t/>
            </a:r>
            <a:br>
              <a:rPr lang="en-US" b="1" cap="none" dirty="0" smtClean="0">
                <a:solidFill>
                  <a:srgbClr val="002060"/>
                </a:solidFill>
              </a:rPr>
            </a:br>
            <a:r>
              <a:rPr lang="en-US" b="1" cap="none" dirty="0">
                <a:solidFill>
                  <a:srgbClr val="002060"/>
                </a:solidFill>
              </a:rPr>
              <a:t/>
            </a:r>
            <a:br>
              <a:rPr lang="en-US" b="1" cap="none" dirty="0">
                <a:solidFill>
                  <a:srgbClr val="002060"/>
                </a:solidFill>
              </a:rPr>
            </a:br>
            <a:r>
              <a:rPr lang="en-US" b="1" cap="none" dirty="0" smtClean="0">
                <a:solidFill>
                  <a:srgbClr val="002060"/>
                </a:solidFill>
              </a:rPr>
              <a:t/>
            </a:r>
            <a:br>
              <a:rPr lang="en-US" b="1" cap="none" dirty="0" smtClean="0">
                <a:solidFill>
                  <a:srgbClr val="002060"/>
                </a:solidFill>
              </a:rPr>
            </a:br>
            <a:r>
              <a:rPr lang="en-US" b="1" cap="none" dirty="0" smtClean="0">
                <a:solidFill>
                  <a:srgbClr val="002060"/>
                </a:solidFill>
              </a:rPr>
              <a:t/>
            </a:r>
            <a:br>
              <a:rPr lang="en-US" b="1" cap="none" dirty="0" smtClean="0">
                <a:solidFill>
                  <a:srgbClr val="002060"/>
                </a:solidFill>
              </a:rPr>
            </a:br>
            <a:r>
              <a:rPr lang="en-US" sz="3500" b="1" cap="none" dirty="0" err="1" smtClean="0">
                <a:solidFill>
                  <a:srgbClr val="002060"/>
                </a:solidFill>
              </a:rPr>
              <a:t>Dr</a:t>
            </a:r>
            <a:r>
              <a:rPr lang="en-US" sz="3500" b="1" cap="none" dirty="0" smtClean="0">
                <a:solidFill>
                  <a:srgbClr val="002060"/>
                </a:solidFill>
              </a:rPr>
              <a:t> Eyhab A. Bader </a:t>
            </a:r>
            <a:r>
              <a:rPr lang="en-US" sz="3500" b="1" cap="none" dirty="0" err="1" smtClean="0">
                <a:solidFill>
                  <a:srgbClr val="002060"/>
                </a:solidFill>
              </a:rPr>
              <a:t>Eddin</a:t>
            </a:r>
            <a:endParaRPr lang="en-US" sz="3500" cap="non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6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3205015"/>
              </p:ext>
            </p:extLst>
          </p:nvPr>
        </p:nvGraphicFramePr>
        <p:xfrm>
          <a:off x="875764" y="1607109"/>
          <a:ext cx="10363200" cy="31838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2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 of Preposition </a:t>
                      </a:r>
                      <a:r>
                        <a:rPr lang="ar-SA" sz="2200" dirty="0" smtClean="0"/>
                        <a:t>ب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Semantic Function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Example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Possible English Realization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التبعيض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Partitive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عَيْنًا يَشْرَبُ </a:t>
                      </a:r>
                      <a:r>
                        <a:rPr lang="ar-SA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بِ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هَا عِبَادُ اللَّه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Wherefrom, nil form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الظرفية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Adverbial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وَلَقَدْ نَصَرَكُمُ اللَّهُ </a:t>
                      </a:r>
                      <a:r>
                        <a:rPr lang="ar-SA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بِ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ـبَدْرٍ وَأَنتُمْ أَذِلَّةٌ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In, at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</a:t>
                      </a:r>
                      <a:r>
                        <a:rPr lang="ar-SA" sz="2200" baseline="0" dirty="0" smtClean="0"/>
                        <a:t> المصاحبة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Concomitant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اهبط </a:t>
                      </a:r>
                      <a:r>
                        <a:rPr lang="ar-SA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بـ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سلام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With, adverb of manner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391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التوكيد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Corroborative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قُلْ كَفَى </a:t>
                      </a:r>
                      <a:r>
                        <a:rPr lang="ar-SA" sz="2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بِـ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اللَّهِ شَهِيدًا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stance adjunct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17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none" dirty="0" smtClean="0">
                <a:solidFill>
                  <a:srgbClr val="002060"/>
                </a:solidFill>
              </a:rPr>
              <a:t>Interested in reading the full text of the paper, below are its citation and the link to its full text</a:t>
            </a:r>
            <a:endParaRPr lang="en-US" sz="3200" cap="non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Eddin</a:t>
            </a:r>
            <a:r>
              <a:rPr lang="en-US" dirty="0"/>
              <a:t>, E. (2018). Multiplicity of Different English Functional Semantic  Realizations of the Translation of the Arabic Preposition </a:t>
            </a:r>
            <a:r>
              <a:rPr lang="ar-SA" dirty="0"/>
              <a:t>ب</a:t>
            </a:r>
            <a:r>
              <a:rPr lang="en-US" i="1" dirty="0"/>
              <a:t>. International Journal of Linguistics, Literature and Translation</a:t>
            </a:r>
            <a:r>
              <a:rPr lang="en-US" dirty="0"/>
              <a:t>, </a:t>
            </a:r>
            <a:r>
              <a:rPr lang="en-US" i="1" dirty="0"/>
              <a:t>1 </a:t>
            </a:r>
            <a:r>
              <a:rPr lang="en-US" dirty="0"/>
              <a:t>(2), 182-193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500" u="sng" cap="none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</a:t>
            </a:r>
            <a:r>
              <a:rPr lang="en-US" sz="2500" u="sng" cap="none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ttp://www.Ijllt.Org/wp-content/uploads/2018/07/11.Pdf</a:t>
            </a:r>
            <a:endParaRPr lang="en-US" sz="2500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4662152"/>
            <a:ext cx="3568566" cy="19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50" y="1532585"/>
            <a:ext cx="5635110" cy="4082603"/>
          </a:xfrm>
        </p:spPr>
      </p:pic>
      <p:pic>
        <p:nvPicPr>
          <p:cNvPr id="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363" y="519052"/>
            <a:ext cx="8389391" cy="572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01" y="-103797"/>
            <a:ext cx="10364451" cy="114541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Abstract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6063" y="682581"/>
            <a:ext cx="11809926" cy="53189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cap="none" dirty="0" smtClean="0">
                <a:cs typeface="+mj-cs"/>
              </a:rPr>
              <a:t>This paper throws a spotlight at an uncharted territory in the field of translation and grammatical analysis. 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>
                <a:cs typeface="+mj-cs"/>
              </a:rPr>
              <a:t>The semantic functions of the preposition </a:t>
            </a:r>
            <a:r>
              <a:rPr lang="ar-SA" sz="2500" cap="none" dirty="0" smtClean="0">
                <a:cs typeface="+mj-cs"/>
              </a:rPr>
              <a:t>ب</a:t>
            </a:r>
            <a:r>
              <a:rPr lang="en-US" sz="2500" cap="none" dirty="0" smtClean="0">
                <a:cs typeface="+mj-cs"/>
              </a:rPr>
              <a:t> in </a:t>
            </a:r>
            <a:r>
              <a:rPr lang="en-US" sz="2500" cap="none" dirty="0">
                <a:cs typeface="+mj-cs"/>
              </a:rPr>
              <a:t>A</a:t>
            </a:r>
            <a:r>
              <a:rPr lang="en-US" sz="2500" cap="none" dirty="0" smtClean="0">
                <a:cs typeface="+mj-cs"/>
              </a:rPr>
              <a:t>rabic have been the cynosure of all linguists’ and translators’ eyes for decades. 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>
                <a:cs typeface="+mj-cs"/>
              </a:rPr>
              <a:t>The paper devotes considerable efforts to explore the semantic functions, expressed by the preposition </a:t>
            </a:r>
            <a:r>
              <a:rPr lang="ar-SA" sz="2500" cap="none" dirty="0" smtClean="0">
                <a:cs typeface="+mj-cs"/>
              </a:rPr>
              <a:t>ب</a:t>
            </a:r>
            <a:r>
              <a:rPr lang="en-US" sz="2500" cap="none" dirty="0" smtClean="0">
                <a:cs typeface="+mj-cs"/>
              </a:rPr>
              <a:t>, and then they are analyzed. 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>
                <a:cs typeface="+mj-cs"/>
              </a:rPr>
              <a:t>The different realizations in </a:t>
            </a:r>
            <a:r>
              <a:rPr lang="en-US" sz="2500" cap="none" dirty="0">
                <a:cs typeface="+mj-cs"/>
              </a:rPr>
              <a:t>E</a:t>
            </a:r>
            <a:r>
              <a:rPr lang="en-US" sz="2500" cap="none" dirty="0" smtClean="0">
                <a:cs typeface="+mj-cs"/>
              </a:rPr>
              <a:t>nglish of the same preposition in </a:t>
            </a:r>
            <a:r>
              <a:rPr lang="en-US" sz="2500" cap="none" dirty="0">
                <a:cs typeface="+mj-cs"/>
              </a:rPr>
              <a:t>A</a:t>
            </a:r>
            <a:r>
              <a:rPr lang="en-US" sz="2500" cap="none" dirty="0" smtClean="0">
                <a:cs typeface="+mj-cs"/>
              </a:rPr>
              <a:t>rabic are meant to enrich translators’ and linguists’ appreciation and critical understanding of the different semantic functions of the preposition </a:t>
            </a:r>
            <a:r>
              <a:rPr lang="ar-SA" sz="2500" cap="none" dirty="0" smtClean="0">
                <a:cs typeface="+mj-cs"/>
              </a:rPr>
              <a:t>ب</a:t>
            </a:r>
            <a:r>
              <a:rPr lang="en-US" sz="2500" cap="none" dirty="0" smtClean="0">
                <a:cs typeface="+mj-cs"/>
              </a:rPr>
              <a:t>. </a:t>
            </a:r>
            <a:endParaRPr lang="en-US" sz="2500" cap="none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307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0607" y="502276"/>
            <a:ext cx="11626953" cy="60273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cap="none" dirty="0" smtClean="0">
                <a:cs typeface="+mj-cs"/>
              </a:rPr>
              <a:t>Failure </a:t>
            </a:r>
            <a:r>
              <a:rPr lang="en-US" sz="2500" cap="none" dirty="0">
                <a:cs typeface="+mj-cs"/>
              </a:rPr>
              <a:t>to perfectly understand the semantic functions inherent in the preposition </a:t>
            </a:r>
            <a:r>
              <a:rPr lang="ar-SA" sz="2500" cap="none" dirty="0">
                <a:cs typeface="+mj-cs"/>
              </a:rPr>
              <a:t>ب </a:t>
            </a:r>
            <a:r>
              <a:rPr lang="en-US" sz="2500" cap="none" dirty="0">
                <a:cs typeface="+mj-cs"/>
              </a:rPr>
              <a:t> in different contexts definitely washes away meaning, and causes translators to bog down in unanswered questions pertaining to the exact meaning intended. </a:t>
            </a:r>
            <a:endParaRPr lang="en-US" sz="2500" cap="none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500" cap="none" dirty="0" smtClean="0">
                <a:cs typeface="+mj-cs"/>
              </a:rPr>
              <a:t>This </a:t>
            </a:r>
            <a:r>
              <a:rPr lang="en-US" sz="2500" cap="none" dirty="0">
                <a:cs typeface="+mj-cs"/>
              </a:rPr>
              <a:t>paper tries hard to clear away any fog of long-standing misunderstanding in relation to this topic which has long been a bone of contention. </a:t>
            </a:r>
            <a:endParaRPr lang="en-US" sz="2500" cap="none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500" cap="none" dirty="0">
                <a:cs typeface="+mj-cs"/>
              </a:rPr>
              <a:t>This paper makes an attempt to vividly show how the same preposition in Arabic (taking </a:t>
            </a:r>
            <a:r>
              <a:rPr lang="ar-SA" sz="2500" cap="none" dirty="0">
                <a:cs typeface="+mj-cs"/>
              </a:rPr>
              <a:t>ب </a:t>
            </a:r>
            <a:r>
              <a:rPr lang="en-US" sz="2500" cap="none" dirty="0">
                <a:cs typeface="+mj-cs"/>
              </a:rPr>
              <a:t> as an example) is realized differently in English when translated. </a:t>
            </a:r>
          </a:p>
          <a:p>
            <a:pPr>
              <a:lnSpc>
                <a:spcPct val="150000"/>
              </a:lnSpc>
            </a:pPr>
            <a:endParaRPr lang="en-US" sz="2500" cap="none" dirty="0">
              <a:cs typeface="+mj-cs"/>
            </a:endParaRPr>
          </a:p>
          <a:p>
            <a:pPr>
              <a:lnSpc>
                <a:spcPct val="150000"/>
              </a:lnSpc>
            </a:pPr>
            <a:endParaRPr lang="en-US" sz="25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390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297" y="129120"/>
            <a:ext cx="10364451" cy="159617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3182" y="1568602"/>
            <a:ext cx="11816680" cy="490947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cap="none" dirty="0" smtClean="0"/>
              <a:t>While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is very limited in its parts of speech which consist of a noun, a verb and a particle,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 parts of speech outnumber their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counterparts in number.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/>
              <a:t>It is a misnomer to think that the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tri-nomenclature of word classes excludes the 5 seemingly extra ones in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nglish.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/>
              <a:t> It is a variation in classification. For instance, the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 word class of ‘nouns’ covers in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the word classes of nouns, pronouns, adjectives and adverbs. 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/>
              <a:t>So, the tri-classification of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parts of speech does not mean that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 has more parts of speech than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does. </a:t>
            </a:r>
            <a:endParaRPr lang="en-US" sz="2500" cap="none" dirty="0"/>
          </a:p>
        </p:txBody>
      </p:sp>
    </p:spTree>
    <p:extLst>
      <p:ext uri="{BB962C8B-B14F-4D97-AF65-F5344CB8AC3E}">
        <p14:creationId xmlns:p14="http://schemas.microsoft.com/office/powerpoint/2010/main" val="363387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083" y="643944"/>
            <a:ext cx="11664175" cy="60530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cap="none" dirty="0" smtClean="0"/>
              <a:t>Particles in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rabic, referred to as </a:t>
            </a:r>
            <a:r>
              <a:rPr lang="ar-SA" sz="2500" cap="none" dirty="0" smtClean="0"/>
              <a:t>حروف</a:t>
            </a:r>
            <a:r>
              <a:rPr lang="en-US" sz="2500" cap="none" dirty="0" smtClean="0"/>
              <a:t>, can be further divided into two types of particles, namely. </a:t>
            </a:r>
            <a:r>
              <a:rPr lang="ar-SA" sz="2500" cap="none" dirty="0" smtClean="0"/>
              <a:t>حروف مبنى</a:t>
            </a:r>
            <a:r>
              <a:rPr lang="en-US" sz="2500" cap="none" dirty="0" smtClean="0"/>
              <a:t> (alphabetical letters) and </a:t>
            </a:r>
            <a:r>
              <a:rPr lang="ar-SA" sz="2500" cap="none" dirty="0" smtClean="0"/>
              <a:t>حروف معنى</a:t>
            </a:r>
            <a:r>
              <a:rPr lang="en-US" sz="2500" cap="none" dirty="0" smtClean="0"/>
              <a:t> (prepositions). </a:t>
            </a:r>
            <a:endParaRPr lang="ar-SA" sz="2500" cap="none" dirty="0" smtClean="0"/>
          </a:p>
          <a:p>
            <a:pPr>
              <a:lnSpc>
                <a:spcPct val="150000"/>
              </a:lnSpc>
            </a:pPr>
            <a:r>
              <a:rPr lang="en-US" sz="2500" cap="none" dirty="0" smtClean="0"/>
              <a:t>It is found that the semantic content expressed by the preposition ‘to’ preceding a noun in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 is conveyed into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through a direct already-existent equivalent, i.e. </a:t>
            </a:r>
            <a:r>
              <a:rPr lang="ar-SA" sz="2500" cap="none" dirty="0" smtClean="0"/>
              <a:t>إلى</a:t>
            </a:r>
            <a:r>
              <a:rPr lang="en-US" sz="2500" cap="none" dirty="0" smtClean="0"/>
              <a:t>. In other words, in this particular example there is a one-to-one relationship between the preposition in both languages. </a:t>
            </a:r>
          </a:p>
          <a:p>
            <a:pPr>
              <a:lnSpc>
                <a:spcPct val="150000"/>
              </a:lnSpc>
            </a:pPr>
            <a:endParaRPr lang="en-US" sz="2500" cap="none" dirty="0"/>
          </a:p>
        </p:txBody>
      </p:sp>
    </p:spTree>
    <p:extLst>
      <p:ext uri="{BB962C8B-B14F-4D97-AF65-F5344CB8AC3E}">
        <p14:creationId xmlns:p14="http://schemas.microsoft.com/office/powerpoint/2010/main" val="115467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4851" y="875764"/>
            <a:ext cx="11732653" cy="49154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cap="none" dirty="0" smtClean="0"/>
              <a:t>It is noticed that the semantic behavior, expressed by </a:t>
            </a:r>
            <a:r>
              <a:rPr lang="ar-SA" sz="2500" cap="none" dirty="0" smtClean="0"/>
              <a:t>بـ </a:t>
            </a:r>
            <a:r>
              <a:rPr lang="en-US" sz="2500" cap="none" dirty="0" smtClean="0"/>
              <a:t> in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is richer than that in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nglish, and thus cannot always transferred through a one-to-one correspondence into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nglish. 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/>
              <a:t>The seemingly same </a:t>
            </a:r>
            <a:r>
              <a:rPr lang="ar-SA" sz="2500" cap="none" dirty="0" smtClean="0"/>
              <a:t>ب</a:t>
            </a:r>
            <a:r>
              <a:rPr lang="en-US" sz="2500" cap="none" dirty="0" smtClean="0"/>
              <a:t> in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can be said to be an overloaded preposition in </a:t>
            </a:r>
            <a:r>
              <a:rPr lang="en-US" sz="2500" cap="none" dirty="0"/>
              <a:t>A</a:t>
            </a:r>
            <a:r>
              <a:rPr lang="en-US" sz="2500" cap="none" dirty="0" smtClean="0"/>
              <a:t>rabic that no one particular preposition can be predicted in </a:t>
            </a:r>
            <a:r>
              <a:rPr lang="en-US" sz="2500" cap="none" dirty="0"/>
              <a:t>E</a:t>
            </a:r>
            <a:r>
              <a:rPr lang="en-US" sz="2500" cap="none" dirty="0" smtClean="0"/>
              <a:t>nglish. </a:t>
            </a:r>
          </a:p>
          <a:p>
            <a:pPr>
              <a:lnSpc>
                <a:spcPct val="150000"/>
              </a:lnSpc>
            </a:pPr>
            <a:r>
              <a:rPr lang="en-US" sz="2500" cap="none" dirty="0" smtClean="0"/>
              <a:t>This linguistic phenomenon is context-bound in that the same preposition </a:t>
            </a:r>
            <a:r>
              <a:rPr lang="ar-SA" sz="2500" cap="none" dirty="0" smtClean="0"/>
              <a:t>ب </a:t>
            </a:r>
            <a:r>
              <a:rPr lang="en-US" sz="2500" cap="none" dirty="0" smtClean="0"/>
              <a:t> behaves semantically different, and thus cannot be dealt with according to watertight criteria predictably. </a:t>
            </a:r>
          </a:p>
          <a:p>
            <a:pPr algn="ctr">
              <a:lnSpc>
                <a:spcPct val="150000"/>
              </a:lnSpc>
            </a:pPr>
            <a:endParaRPr lang="en-US" sz="2500" b="1" cap="none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3336" y="525412"/>
            <a:ext cx="11771290" cy="575947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cap="none" dirty="0" smtClean="0"/>
              <a:t> In Arabic, particles are divided into ‘effective or operative’ and ‘passive’ </a:t>
            </a:r>
            <a:r>
              <a:rPr lang="ar-SA" sz="2400" cap="none" dirty="0" smtClean="0"/>
              <a:t>عامل وعاطل</a:t>
            </a:r>
            <a:r>
              <a:rPr lang="en-US" sz="2400" cap="none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cap="none" dirty="0" smtClean="0"/>
              <a:t>By the former, we mean that their occurrence before the noun it accompanies brings about what is grammatically known as ‘declension’ </a:t>
            </a:r>
            <a:r>
              <a:rPr lang="ar-SA" sz="2400" cap="none" dirty="0" smtClean="0"/>
              <a:t>الإعراب</a:t>
            </a:r>
            <a:r>
              <a:rPr lang="en-US" sz="2400" cap="none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cap="none" dirty="0" smtClean="0"/>
              <a:t>This means the last morpheme or inflection of the word carries a marker (diacritic mark) showing its grammatical case and category.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cap="none" dirty="0" smtClean="0"/>
              <a:t>Such particles, depending on what particles are used, may make the word they precede in the nominative, accusative, dative or </a:t>
            </a:r>
            <a:r>
              <a:rPr lang="en-US" sz="2400" cap="none" dirty="0" err="1" smtClean="0"/>
              <a:t>apocope</a:t>
            </a:r>
            <a:r>
              <a:rPr lang="en-US" sz="2400" cap="none" dirty="0" smtClean="0"/>
              <a:t> case, that is </a:t>
            </a:r>
            <a:r>
              <a:rPr lang="ar-SA" sz="2400" cap="none" dirty="0" smtClean="0"/>
              <a:t>حالة الرفع أو النصب أو الجر أو الجزم </a:t>
            </a:r>
            <a:r>
              <a:rPr lang="en-US" sz="2400" cap="none" dirty="0" smtClean="0"/>
              <a:t> respectively.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cap="none" dirty="0" smtClean="0"/>
              <a:t> Prepositions are considered one type of ‘effective particles’ as they transform the noun following them into the dative case. 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408383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863672"/>
              </p:ext>
            </p:extLst>
          </p:nvPr>
        </p:nvGraphicFramePr>
        <p:xfrm>
          <a:off x="179388" y="1352550"/>
          <a:ext cx="11833224" cy="4038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 of Preposition </a:t>
                      </a:r>
                      <a:r>
                        <a:rPr lang="ar-SA" sz="2200" dirty="0" smtClean="0"/>
                        <a:t>ب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Semantic Function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Example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Possible English Realization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</a:t>
                      </a:r>
                      <a:r>
                        <a:rPr lang="ar-SA" sz="2200" baseline="0" dirty="0" smtClean="0"/>
                        <a:t> الإلصاق</a:t>
                      </a:r>
                      <a:endParaRPr lang="en-US" sz="2200" baseline="0" dirty="0" smtClean="0"/>
                    </a:p>
                    <a:p>
                      <a:pPr algn="ctr"/>
                      <a:endParaRPr lang="ar-SA" sz="2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Physical contact (real and metaphorical)</a:t>
                      </a:r>
                      <a:endParaRPr lang="en-US" sz="2200" dirty="0" smtClean="0"/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وَامْسَحُواْ </a:t>
                      </a:r>
                      <a:r>
                        <a:rPr lang="ar-SA" sz="2500" b="0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بِ</a:t>
                      </a:r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رُؤُوسِكُم</a:t>
                      </a:r>
                      <a:r>
                        <a:rPr lang="en-US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Nil form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الاستعانة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Instrumental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فَأَوْحَيْنَا إِلَى مُوسَى أَنِ اضْرِب </a:t>
                      </a:r>
                      <a:r>
                        <a:rPr lang="ar-SA" sz="2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</a:t>
                      </a:r>
                      <a:r>
                        <a:rPr lang="ar-SA" sz="2500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ِّ</a:t>
                      </a:r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عَصَاكَ الْبَحْرَ</a:t>
                      </a:r>
                      <a:r>
                        <a:rPr lang="en-US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endParaRPr lang="en-US" sz="2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With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السببية أو التعليل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Causal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فَ</a:t>
                      </a:r>
                      <a:r>
                        <a:rPr lang="ar-SA" sz="2500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بِ</a:t>
                      </a:r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مَا نَقْضِهِم مِّيثَاقَهُمْ لَعَنَّاهُمْ</a:t>
                      </a:r>
                      <a:r>
                        <a:rPr lang="en-US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endParaRPr lang="en-US" sz="2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Because of, due to, owing to, </a:t>
                      </a:r>
                      <a:r>
                        <a:rPr lang="en-US" sz="2200" dirty="0" err="1" smtClean="0"/>
                        <a:t>etc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</a:t>
                      </a:r>
                      <a:r>
                        <a:rPr lang="ar-SA" sz="2200" baseline="0" dirty="0" smtClean="0"/>
                        <a:t> التعدية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Transitivity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ذَهَبَ اللَّهُ </a:t>
                      </a:r>
                      <a:r>
                        <a:rPr lang="ar-SA" sz="2500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بِ</a:t>
                      </a:r>
                      <a:r>
                        <a:rPr lang="ar-SA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نُورِهِمْ</a:t>
                      </a:r>
                      <a:r>
                        <a:rPr lang="en-US" sz="2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endParaRPr lang="en-US" sz="2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Using a transitive verb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93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5380663"/>
              </p:ext>
            </p:extLst>
          </p:nvPr>
        </p:nvGraphicFramePr>
        <p:xfrm>
          <a:off x="540912" y="1491201"/>
          <a:ext cx="10869769" cy="40338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17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461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 of Preposition </a:t>
                      </a:r>
                      <a:r>
                        <a:rPr lang="ar-SA" sz="2200" dirty="0" smtClean="0"/>
                        <a:t>ب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Semantic Function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Example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Possible English Realization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83"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باء القسم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Administering oath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أُقْسِمُ </a:t>
                      </a:r>
                      <a:r>
                        <a:rPr lang="ar-SA" sz="220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</a:t>
                      </a:r>
                      <a:r>
                        <a:rPr lang="ar-SA" sz="22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ِيـَوْمِ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الْقِيَامَةِ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By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613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البدل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Substitution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أتمنى لو أن لي </a:t>
                      </a:r>
                      <a:r>
                        <a:rPr lang="ar-SA" sz="220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بـ</a:t>
                      </a:r>
                      <a:r>
                        <a:rPr lang="ar-SA" sz="22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هم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أصدقاء مخلصين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Instead of, in lieu of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613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العوض أو المقابلة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One-to-one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ادْخُلُواْ الْجَنَّةَ </a:t>
                      </a:r>
                      <a:r>
                        <a:rPr lang="ar-SA" sz="2200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ِـمَا كُنتُمْ تَعْمَلُونَ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(In return) for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613">
                <a:tc>
                  <a:txBody>
                    <a:bodyPr/>
                    <a:lstStyle/>
                    <a:p>
                      <a:pPr algn="ctr"/>
                      <a:r>
                        <a:rPr lang="ar-SA" sz="2200" dirty="0" smtClean="0"/>
                        <a:t>باء الاستعلاء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Entrustment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وَمِنْ أَهْلِ الْكِتَابِ مَنْ إِن تَأْمَنْهُ </a:t>
                      </a:r>
                      <a:r>
                        <a:rPr lang="ar-SA" sz="220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بِـ</a:t>
                      </a:r>
                      <a:r>
                        <a:rPr lang="ar-SA" sz="22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قِنطَارٍ</a:t>
                      </a:r>
                      <a:r>
                        <a:rPr lang="ar-S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يُؤَدِّهِ إِلَيْكَ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with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1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1096</TotalTime>
  <Words>844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Tw Cen MT</vt:lpstr>
      <vt:lpstr>Droplet</vt:lpstr>
      <vt:lpstr>Multiplicity of Different English Functional Semantic  Realizations of the Translation of the Arabic Preposition ب     Dr Eyhab A. Bader Eddin</vt:lpstr>
      <vt:lpstr>Abstract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Interested in reading the full text of the paper, below are its citation and the link to its full text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&amp; Text Analysis Session 3 Dr Eyhab Bader Eddin</dc:title>
  <dc:creator>Eyhab</dc:creator>
  <cp:lastModifiedBy>HP</cp:lastModifiedBy>
  <cp:revision>135</cp:revision>
  <dcterms:created xsi:type="dcterms:W3CDTF">2017-10-08T15:59:00Z</dcterms:created>
  <dcterms:modified xsi:type="dcterms:W3CDTF">2018-10-11T04:40:13Z</dcterms:modified>
</cp:coreProperties>
</file>