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8" r:id="rId2"/>
    <p:sldId id="285" r:id="rId3"/>
    <p:sldId id="437" r:id="rId4"/>
    <p:sldId id="445" r:id="rId5"/>
    <p:sldId id="436" r:id="rId6"/>
    <p:sldId id="420" r:id="rId7"/>
    <p:sldId id="444" r:id="rId8"/>
    <p:sldId id="411" r:id="rId9"/>
    <p:sldId id="443" r:id="rId10"/>
    <p:sldId id="449" r:id="rId11"/>
    <p:sldId id="450" r:id="rId12"/>
    <p:sldId id="413" r:id="rId13"/>
    <p:sldId id="447" r:id="rId14"/>
    <p:sldId id="418" r:id="rId15"/>
    <p:sldId id="446" r:id="rId16"/>
    <p:sldId id="448" r:id="rId17"/>
    <p:sldId id="415" r:id="rId18"/>
    <p:sldId id="4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nBuNdt2B9PqPc+ad4ui4Q==" hashData="qNwk7ArBLwxPtt532Tun/v2TMBEtz+xo+MoOLfkXimoFMwywps47tibLSBGBrxQExEzpu2SHHELBlSPvIOSea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00"/>
    <a:srgbClr val="FFFFFF"/>
    <a:srgbClr val="006666"/>
    <a:srgbClr val="FFFF66"/>
    <a:srgbClr val="FFFF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94434" autoAdjust="0"/>
  </p:normalViewPr>
  <p:slideViewPr>
    <p:cSldViewPr snapToGrid="0">
      <p:cViewPr varScale="1">
        <p:scale>
          <a:sx n="70" d="100"/>
          <a:sy n="70" d="100"/>
        </p:scale>
        <p:origin x="438" y="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456B5-7786-4414-B79D-C39C61D4AFCF}"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02C2D-6066-4938-9C81-7284D3681DA3}" type="slidenum">
              <a:rPr lang="en-US" smtClean="0"/>
              <a:t>‹#›</a:t>
            </a:fld>
            <a:endParaRPr lang="en-US"/>
          </a:p>
        </p:txBody>
      </p:sp>
    </p:spTree>
    <p:extLst>
      <p:ext uri="{BB962C8B-B14F-4D97-AF65-F5344CB8AC3E}">
        <p14:creationId xmlns:p14="http://schemas.microsoft.com/office/powerpoint/2010/main" val="383891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D02C2D-6066-4938-9C81-7284D3681DA3}" type="slidenum">
              <a:rPr lang="en-US" smtClean="0"/>
              <a:t>1</a:t>
            </a:fld>
            <a:endParaRPr lang="en-US"/>
          </a:p>
        </p:txBody>
      </p:sp>
    </p:spTree>
    <p:extLst>
      <p:ext uri="{BB962C8B-B14F-4D97-AF65-F5344CB8AC3E}">
        <p14:creationId xmlns:p14="http://schemas.microsoft.com/office/powerpoint/2010/main" val="357248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C664C-B8DB-4657-836E-E33747E4BC1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2647272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664C-B8DB-4657-836E-E33747E4BC1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291265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664C-B8DB-4657-836E-E33747E4BC1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520934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664C-B8DB-4657-836E-E33747E4BC1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2836247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C664C-B8DB-4657-836E-E33747E4BC1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330699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C664C-B8DB-4657-836E-E33747E4BC1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20515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C664C-B8DB-4657-836E-E33747E4BC1E}"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1242861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C664C-B8DB-4657-836E-E33747E4BC1E}"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81568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C664C-B8DB-4657-836E-E33747E4BC1E}"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172573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664C-B8DB-4657-836E-E33747E4BC1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424272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664C-B8DB-4657-836E-E33747E4BC1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1069-E0B9-4AA2-BD48-F13661A79EE2}" type="slidenum">
              <a:rPr lang="en-US" smtClean="0"/>
              <a:t>‹#›</a:t>
            </a:fld>
            <a:endParaRPr lang="en-US"/>
          </a:p>
        </p:txBody>
      </p:sp>
    </p:spTree>
    <p:extLst>
      <p:ext uri="{BB962C8B-B14F-4D97-AF65-F5344CB8AC3E}">
        <p14:creationId xmlns:p14="http://schemas.microsoft.com/office/powerpoint/2010/main" val="170450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664C-B8DB-4657-836E-E33747E4BC1E}"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B1069-E0B9-4AA2-BD48-F13661A79EE2}" type="slidenum">
              <a:rPr lang="en-US" smtClean="0"/>
              <a:t>‹#›</a:t>
            </a:fld>
            <a:endParaRPr lang="en-US"/>
          </a:p>
        </p:txBody>
      </p:sp>
    </p:spTree>
    <p:extLst>
      <p:ext uri="{BB962C8B-B14F-4D97-AF65-F5344CB8AC3E}">
        <p14:creationId xmlns:p14="http://schemas.microsoft.com/office/powerpoint/2010/main" val="196067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1.wav"/><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3119996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6858000"/>
          </a:xfrm>
          <a:prstGeom prst="rect">
            <a:avLst/>
          </a:prstGeom>
        </p:spPr>
      </p:pic>
      <p:sp>
        <p:nvSpPr>
          <p:cNvPr id="3" name="TextBox 2"/>
          <p:cNvSpPr txBox="1"/>
          <p:nvPr/>
        </p:nvSpPr>
        <p:spPr>
          <a:xfrm>
            <a:off x="2130011" y="1431149"/>
            <a:ext cx="8281182" cy="3354765"/>
          </a:xfrm>
          <a:prstGeom prst="rect">
            <a:avLst/>
          </a:prstGeom>
          <a:noFill/>
        </p:spPr>
        <p:txBody>
          <a:bodyPr wrap="square" rtlCol="0">
            <a:spAutoFit/>
          </a:bodyPr>
          <a:lstStyle/>
          <a:p>
            <a:r>
              <a:rPr lang="en-US" sz="4000" dirty="0" smtClean="0">
                <a:solidFill>
                  <a:schemeClr val="bg1"/>
                </a:solidFill>
              </a:rPr>
              <a:t>    </a:t>
            </a:r>
            <a:r>
              <a:rPr lang="en-US" sz="3600" dirty="0" smtClean="0">
                <a:solidFill>
                  <a:schemeClr val="bg1"/>
                </a:solidFill>
              </a:rPr>
              <a:t>   </a:t>
            </a:r>
            <a:r>
              <a:rPr lang="en-US" sz="4400" dirty="0" smtClean="0">
                <a:solidFill>
                  <a:schemeClr val="bg1"/>
                </a:solidFill>
              </a:rPr>
              <a:t> </a:t>
            </a:r>
          </a:p>
          <a:p>
            <a:endParaRPr lang="en-US" sz="800" dirty="0" smtClean="0">
              <a:solidFill>
                <a:schemeClr val="bg1"/>
              </a:solidFill>
            </a:endParaRPr>
          </a:p>
          <a:p>
            <a:r>
              <a:rPr lang="en-US" sz="4400" dirty="0" smtClean="0">
                <a:solidFill>
                  <a:schemeClr val="bg1"/>
                </a:solidFill>
              </a:rPr>
              <a:t> </a:t>
            </a:r>
            <a:endParaRPr lang="en-US" sz="4400" dirty="0">
              <a:solidFill>
                <a:schemeClr val="bg1"/>
              </a:solidFill>
            </a:endParaRPr>
          </a:p>
          <a:p>
            <a:endParaRPr lang="en-US" sz="4400" dirty="0" smtClean="0">
              <a:solidFill>
                <a:schemeClr val="bg1"/>
              </a:solidFill>
            </a:endParaRPr>
          </a:p>
          <a:p>
            <a:r>
              <a:rPr lang="en-US" sz="4400" dirty="0" smtClean="0">
                <a:solidFill>
                  <a:schemeClr val="bg1"/>
                </a:solidFill>
              </a:rPr>
              <a:t>                </a:t>
            </a:r>
          </a:p>
          <a:p>
            <a:r>
              <a:rPr lang="en-US" sz="2800" dirty="0" smtClean="0">
                <a:solidFill>
                  <a:schemeClr val="bg1"/>
                </a:solidFill>
              </a:rPr>
              <a:t>             </a:t>
            </a:r>
          </a:p>
        </p:txBody>
      </p:sp>
      <p:sp>
        <p:nvSpPr>
          <p:cNvPr id="8" name="Subtitle 2"/>
          <p:cNvSpPr txBox="1">
            <a:spLocks/>
          </p:cNvSpPr>
          <p:nvPr/>
        </p:nvSpPr>
        <p:spPr>
          <a:xfrm>
            <a:off x="600501" y="345807"/>
            <a:ext cx="11079477" cy="8570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3800" b="1" dirty="0" smtClean="0">
                <a:solidFill>
                  <a:schemeClr val="accent4">
                    <a:lumMod val="40000"/>
                    <a:lumOff val="60000"/>
                  </a:schemeClr>
                </a:solidFill>
              </a:rPr>
              <a:t>A Presentation on</a:t>
            </a:r>
          </a:p>
        </p:txBody>
      </p:sp>
      <p:sp>
        <p:nvSpPr>
          <p:cNvPr id="9" name="Title 1"/>
          <p:cNvSpPr txBox="1">
            <a:spLocks/>
          </p:cNvSpPr>
          <p:nvPr/>
        </p:nvSpPr>
        <p:spPr>
          <a:xfrm>
            <a:off x="450004" y="1822820"/>
            <a:ext cx="11229974" cy="24955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tx2">
                    <a:lumMod val="20000"/>
                    <a:lumOff val="80000"/>
                  </a:schemeClr>
                </a:solidFill>
                <a:latin typeface="Arial Narrow" panose="020B0606020202030204" pitchFamily="34" charset="0"/>
                <a:cs typeface="Aparajita" panose="020B0604020202020204" pitchFamily="34" charset="0"/>
              </a:rPr>
              <a:t>Semantic Problems in A. J. Arberry’s Translation of the Suspended Odes (Al-Muallaqat)</a:t>
            </a:r>
            <a:endParaRPr lang="en-US" b="1" dirty="0">
              <a:solidFill>
                <a:schemeClr val="tx2">
                  <a:lumMod val="20000"/>
                  <a:lumOff val="80000"/>
                </a:schemeClr>
              </a:solidFill>
              <a:latin typeface="Arial Narrow" panose="020B0606020202030204" pitchFamily="34" charset="0"/>
              <a:cs typeface="Aparajita" panose="020B0604020202020204" pitchFamily="34" charset="0"/>
            </a:endParaRPr>
          </a:p>
        </p:txBody>
      </p:sp>
      <p:sp>
        <p:nvSpPr>
          <p:cNvPr id="10" name="Title 1"/>
          <p:cNvSpPr txBox="1">
            <a:spLocks/>
          </p:cNvSpPr>
          <p:nvPr/>
        </p:nvSpPr>
        <p:spPr>
          <a:xfrm>
            <a:off x="938926" y="4552746"/>
            <a:ext cx="10252129" cy="10354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60000"/>
                    <a:lumOff val="40000"/>
                  </a:schemeClr>
                </a:solidFill>
                <a:latin typeface="+mn-lt"/>
              </a:rPr>
              <a:t>Given on October 25, 2017</a:t>
            </a:r>
          </a:p>
          <a:p>
            <a:r>
              <a:rPr lang="en-US" sz="3600" b="1" dirty="0" smtClean="0">
                <a:solidFill>
                  <a:schemeClr val="accent1">
                    <a:lumMod val="60000"/>
                    <a:lumOff val="40000"/>
                  </a:schemeClr>
                </a:solidFill>
                <a:latin typeface="+mn-lt"/>
              </a:rPr>
              <a:t>by</a:t>
            </a:r>
            <a:endParaRPr lang="en-US" sz="3600" b="1" dirty="0">
              <a:solidFill>
                <a:schemeClr val="accent1">
                  <a:lumMod val="60000"/>
                  <a:lumOff val="40000"/>
                </a:schemeClr>
              </a:solidFill>
              <a:latin typeface="+mn-lt"/>
            </a:endParaRPr>
          </a:p>
        </p:txBody>
      </p:sp>
      <p:sp>
        <p:nvSpPr>
          <p:cNvPr id="11" name="Title 1"/>
          <p:cNvSpPr txBox="1">
            <a:spLocks/>
          </p:cNvSpPr>
          <p:nvPr/>
        </p:nvSpPr>
        <p:spPr>
          <a:xfrm>
            <a:off x="1144537" y="5304863"/>
            <a:ext cx="10252129" cy="10354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accent4">
                    <a:lumMod val="60000"/>
                    <a:lumOff val="40000"/>
                  </a:schemeClr>
                </a:solidFill>
                <a:latin typeface="+mn-lt"/>
              </a:rPr>
              <a:t>Eyhab </a:t>
            </a:r>
            <a:r>
              <a:rPr lang="en-US" sz="4000" b="1" dirty="0" err="1" smtClean="0">
                <a:solidFill>
                  <a:schemeClr val="accent4">
                    <a:lumMod val="60000"/>
                    <a:lumOff val="40000"/>
                  </a:schemeClr>
                </a:solidFill>
                <a:latin typeface="+mn-lt"/>
              </a:rPr>
              <a:t>Abdulrazak</a:t>
            </a:r>
            <a:r>
              <a:rPr lang="en-US" sz="4000" b="1" dirty="0" smtClean="0">
                <a:solidFill>
                  <a:schemeClr val="accent4">
                    <a:lumMod val="60000"/>
                    <a:lumOff val="40000"/>
                  </a:schemeClr>
                </a:solidFill>
                <a:latin typeface="+mn-lt"/>
              </a:rPr>
              <a:t> Bader </a:t>
            </a:r>
            <a:r>
              <a:rPr lang="en-US" sz="4000" b="1" dirty="0" err="1" smtClean="0">
                <a:solidFill>
                  <a:schemeClr val="accent4">
                    <a:lumMod val="60000"/>
                    <a:lumOff val="40000"/>
                  </a:schemeClr>
                </a:solidFill>
                <a:latin typeface="+mn-lt"/>
              </a:rPr>
              <a:t>Eddin</a:t>
            </a:r>
            <a:r>
              <a:rPr lang="en-US" sz="4000" b="1" dirty="0" smtClean="0">
                <a:solidFill>
                  <a:schemeClr val="accent4">
                    <a:lumMod val="60000"/>
                    <a:lumOff val="40000"/>
                  </a:schemeClr>
                </a:solidFill>
                <a:latin typeface="+mn-lt"/>
              </a:rPr>
              <a:t> </a:t>
            </a:r>
            <a:endParaRPr lang="en-US" sz="4000" b="1" dirty="0">
              <a:solidFill>
                <a:schemeClr val="accent4">
                  <a:lumMod val="60000"/>
                  <a:lumOff val="40000"/>
                </a:schemeClr>
              </a:solidFill>
              <a:latin typeface="+mn-lt"/>
            </a:endParaRPr>
          </a:p>
        </p:txBody>
      </p:sp>
      <p:sp>
        <p:nvSpPr>
          <p:cNvPr id="12" name="Subtitle 2"/>
          <p:cNvSpPr txBox="1">
            <a:spLocks/>
          </p:cNvSpPr>
          <p:nvPr/>
        </p:nvSpPr>
        <p:spPr>
          <a:xfrm>
            <a:off x="1492991" y="1050585"/>
            <a:ext cx="9144000" cy="8570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000" b="1" dirty="0" smtClean="0">
                <a:solidFill>
                  <a:schemeClr val="accent4">
                    <a:lumMod val="40000"/>
                    <a:lumOff val="60000"/>
                  </a:schemeClr>
                </a:solidFill>
              </a:rPr>
              <a:t>A PhD Thesis, Titled</a:t>
            </a:r>
          </a:p>
        </p:txBody>
      </p:sp>
    </p:spTree>
    <p:extLst>
      <p:ext uri="{BB962C8B-B14F-4D97-AF65-F5344CB8AC3E}">
        <p14:creationId xmlns:p14="http://schemas.microsoft.com/office/powerpoint/2010/main" val="188691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5" name="applause.wav"/>
          </p:stSnd>
        </p:sndAc>
      </p:transition>
    </mc:Choice>
    <mc:Fallback xmlns="">
      <p:transition spd="slow">
        <p:fad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4000"/>
                                  </p:stCondLst>
                                  <p:childTnLst>
                                    <p:cmd type="call" cmd="playFrom(0.0)">
                                      <p:cBhvr>
                                        <p:cTn id="6" dur="25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p:cTn id="2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9">
                                            <p:txEl>
                                              <p:pRg st="0" end="0"/>
                                            </p:txEl>
                                          </p:spTgt>
                                        </p:tgtEl>
                                      </p:cBhvr>
                                    </p:animEffect>
                                    <p:anim calcmode="lin" valueType="num">
                                      <p:cBhvr>
                                        <p:cTn id="29"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30" dur="5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iterate type="wd">
                                    <p:tmPct val="8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7" repeatCount="indefinite" fill="hold" display="0">
                  <p:stCondLst>
                    <p:cond delay="indefinite"/>
                  </p:stCondLst>
                </p:cTn>
                <p:tgtEl>
                  <p:spTgt spid="2"/>
                </p:tgtEl>
              </p:cMediaNode>
            </p:video>
          </p:childTnLst>
        </p:cTn>
      </p:par>
    </p:tnLst>
    <p:bldLst>
      <p:bldP spid="3" grpId="0"/>
      <p:bldP spid="8" grpId="0"/>
      <p:bldP spid="9" grpId="0" build="allAtOnce"/>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671"/>
            <a:ext cx="10515600" cy="5613292"/>
          </a:xfrm>
        </p:spPr>
        <p:txBody>
          <a:bodyPr>
            <a:normAutofit/>
          </a:bodyPr>
          <a:lstStyle/>
          <a:p>
            <a:pPr>
              <a:lnSpc>
                <a:spcPct val="150000"/>
              </a:lnSpc>
              <a:buFont typeface="Wingdings" panose="05000000000000000000" pitchFamily="2" charset="2"/>
              <a:buChar char="Ø"/>
            </a:pPr>
            <a:r>
              <a:rPr lang="en-US" sz="2500" dirty="0" smtClean="0"/>
              <a:t>Syntactic problems</a:t>
            </a:r>
          </a:p>
          <a:p>
            <a:pPr>
              <a:lnSpc>
                <a:spcPct val="150000"/>
              </a:lnSpc>
              <a:buFont typeface="Wingdings" panose="05000000000000000000" pitchFamily="2" charset="2"/>
              <a:buChar char="Ø"/>
            </a:pPr>
            <a:r>
              <a:rPr lang="en-US" sz="2500" dirty="0" smtClean="0"/>
              <a:t>Arabic inflections, emphasis-carrying inflections</a:t>
            </a:r>
          </a:p>
          <a:p>
            <a:pPr>
              <a:lnSpc>
                <a:spcPct val="150000"/>
              </a:lnSpc>
              <a:buFont typeface="Wingdings" panose="05000000000000000000" pitchFamily="2" charset="2"/>
              <a:buChar char="Ø"/>
            </a:pPr>
            <a:r>
              <a:rPr lang="en-US" sz="2500" dirty="0" smtClean="0"/>
              <a:t>Duality and gender</a:t>
            </a:r>
          </a:p>
          <a:p>
            <a:pPr>
              <a:lnSpc>
                <a:spcPct val="150000"/>
              </a:lnSpc>
              <a:buFont typeface="Wingdings" panose="05000000000000000000" pitchFamily="2" charset="2"/>
              <a:buChar char="Ø"/>
            </a:pPr>
            <a:r>
              <a:rPr lang="en-US" sz="2500" dirty="0" smtClean="0"/>
              <a:t>Cognate accusative object and causative object</a:t>
            </a:r>
            <a:r>
              <a:rPr lang="ar-SA" sz="2500" dirty="0" smtClean="0"/>
              <a:t> المفعول المطلق والمفعول لأجله</a:t>
            </a:r>
            <a:endParaRPr lang="en-US" sz="2500" dirty="0" smtClean="0"/>
          </a:p>
          <a:p>
            <a:pPr>
              <a:lnSpc>
                <a:spcPct val="150000"/>
              </a:lnSpc>
              <a:buFont typeface="Wingdings" panose="05000000000000000000" pitchFamily="2" charset="2"/>
              <a:buChar char="Ø"/>
            </a:pPr>
            <a:r>
              <a:rPr lang="en-US" sz="2500" dirty="0" smtClean="0"/>
              <a:t>Accusative of state and substitute</a:t>
            </a:r>
            <a:r>
              <a:rPr lang="ar-SA" sz="2500" dirty="0" smtClean="0"/>
              <a:t>الحال والبدل </a:t>
            </a:r>
          </a:p>
          <a:p>
            <a:pPr>
              <a:lnSpc>
                <a:spcPct val="150000"/>
              </a:lnSpc>
              <a:buFont typeface="Wingdings" panose="05000000000000000000" pitchFamily="2" charset="2"/>
              <a:buChar char="Ø"/>
            </a:pPr>
            <a:r>
              <a:rPr lang="en-US" sz="2500" dirty="0" smtClean="0"/>
              <a:t>Pleonasms and paronomasia</a:t>
            </a:r>
          </a:p>
          <a:p>
            <a:pPr>
              <a:lnSpc>
                <a:spcPct val="150000"/>
              </a:lnSpc>
              <a:buFont typeface="Wingdings" panose="05000000000000000000" pitchFamily="2" charset="2"/>
              <a:buChar char="Ø"/>
            </a:pPr>
            <a:r>
              <a:rPr lang="en-US" sz="2500" dirty="0" smtClean="0"/>
              <a:t>Syndetic words: ‘</a:t>
            </a:r>
            <a:r>
              <a:rPr lang="en-US" sz="2500" dirty="0" err="1" smtClean="0"/>
              <a:t>wa</a:t>
            </a:r>
            <a:r>
              <a:rPr lang="en-US" sz="2500" dirty="0" smtClean="0"/>
              <a:t>’, ‘fa’ and ‘ala’.</a:t>
            </a:r>
          </a:p>
          <a:p>
            <a:pPr>
              <a:lnSpc>
                <a:spcPct val="150000"/>
              </a:lnSpc>
              <a:buFont typeface="Wingdings" panose="05000000000000000000" pitchFamily="2" charset="2"/>
              <a:buChar char="Ø"/>
            </a:pPr>
            <a:endParaRPr lang="en-US" sz="2500" dirty="0"/>
          </a:p>
        </p:txBody>
      </p:sp>
    </p:spTree>
    <p:extLst>
      <p:ext uri="{BB962C8B-B14F-4D97-AF65-F5344CB8AC3E}">
        <p14:creationId xmlns:p14="http://schemas.microsoft.com/office/powerpoint/2010/main" val="58605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1249"/>
            <a:ext cx="10515600" cy="5575714"/>
          </a:xfrm>
        </p:spPr>
        <p:txBody>
          <a:bodyPr/>
          <a:lstStyle/>
          <a:p>
            <a:pPr>
              <a:lnSpc>
                <a:spcPct val="150000"/>
              </a:lnSpc>
              <a:buFont typeface="Wingdings" panose="05000000000000000000" pitchFamily="2" charset="2"/>
              <a:buChar char="Ø"/>
            </a:pPr>
            <a:r>
              <a:rPr lang="en-US" dirty="0" smtClean="0"/>
              <a:t>Emotive meaning at phonological, morphological, lexical and semantic levels.</a:t>
            </a:r>
          </a:p>
          <a:p>
            <a:pPr>
              <a:lnSpc>
                <a:spcPct val="150000"/>
              </a:lnSpc>
              <a:buFont typeface="Wingdings" panose="05000000000000000000" pitchFamily="2" charset="2"/>
              <a:buChar char="Ø"/>
            </a:pPr>
            <a:r>
              <a:rPr lang="en-US" dirty="0" smtClean="0"/>
              <a:t>Overstatement due to tautology</a:t>
            </a:r>
          </a:p>
          <a:p>
            <a:pPr>
              <a:lnSpc>
                <a:spcPct val="150000"/>
              </a:lnSpc>
              <a:buFont typeface="Wingdings" panose="05000000000000000000" pitchFamily="2" charset="2"/>
              <a:buChar char="Ø"/>
            </a:pPr>
            <a:r>
              <a:rPr lang="en-US" dirty="0" smtClean="0"/>
              <a:t>Hyperbole</a:t>
            </a:r>
          </a:p>
          <a:p>
            <a:pPr>
              <a:lnSpc>
                <a:spcPct val="150000"/>
              </a:lnSpc>
              <a:buFont typeface="Wingdings" panose="05000000000000000000" pitchFamily="2" charset="2"/>
              <a:buChar char="Ø"/>
            </a:pPr>
            <a:r>
              <a:rPr lang="en-US" dirty="0" smtClean="0"/>
              <a:t>Metaphors</a:t>
            </a:r>
          </a:p>
          <a:p>
            <a:pPr>
              <a:lnSpc>
                <a:spcPct val="150000"/>
              </a:lnSpc>
              <a:buFont typeface="Wingdings" panose="05000000000000000000" pitchFamily="2" charset="2"/>
              <a:buChar char="Ø"/>
            </a:pPr>
            <a:r>
              <a:rPr lang="en-US" dirty="0" smtClean="0"/>
              <a:t>Idioms</a:t>
            </a:r>
          </a:p>
          <a:p>
            <a:pPr>
              <a:lnSpc>
                <a:spcPct val="150000"/>
              </a:lnSpc>
              <a:buFont typeface="Wingdings" panose="05000000000000000000" pitchFamily="2" charset="2"/>
              <a:buChar char="Ø"/>
            </a:pPr>
            <a:r>
              <a:rPr lang="en-US" dirty="0" smtClean="0"/>
              <a:t>Collocations </a:t>
            </a:r>
          </a:p>
        </p:txBody>
      </p:sp>
    </p:spTree>
    <p:extLst>
      <p:ext uri="{BB962C8B-B14F-4D97-AF65-F5344CB8AC3E}">
        <p14:creationId xmlns:p14="http://schemas.microsoft.com/office/powerpoint/2010/main" val="348530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ubtitle 2"/>
          <p:cNvSpPr txBox="1">
            <a:spLocks/>
          </p:cNvSpPr>
          <p:nvPr/>
        </p:nvSpPr>
        <p:spPr>
          <a:xfrm>
            <a:off x="614362" y="1581869"/>
            <a:ext cx="10987087" cy="589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800" dirty="0"/>
          </a:p>
        </p:txBody>
      </p:sp>
      <p:sp>
        <p:nvSpPr>
          <p:cNvPr id="7" name="Subtitle 2"/>
          <p:cNvSpPr txBox="1">
            <a:spLocks/>
          </p:cNvSpPr>
          <p:nvPr/>
        </p:nvSpPr>
        <p:spPr>
          <a:xfrm>
            <a:off x="228600" y="1378424"/>
            <a:ext cx="11823700" cy="57320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just">
              <a:lnSpc>
                <a:spcPct val="150000"/>
              </a:lnSpc>
              <a:buFont typeface="Wingdings" panose="05000000000000000000" pitchFamily="2" charset="2"/>
              <a:buChar char="Ø"/>
            </a:pPr>
            <a:r>
              <a:rPr lang="en-US" dirty="0" smtClean="0"/>
              <a:t>The Arabic and English different linguistic systems yield thorny issues in translation.</a:t>
            </a:r>
          </a:p>
          <a:p>
            <a:pPr marL="457200" lvl="0" indent="-457200" algn="just">
              <a:lnSpc>
                <a:spcPct val="150000"/>
              </a:lnSpc>
              <a:buFont typeface="Wingdings" panose="05000000000000000000" pitchFamily="2" charset="2"/>
              <a:buChar char="Ø"/>
            </a:pPr>
            <a:r>
              <a:rPr lang="en-US" dirty="0" smtClean="0"/>
              <a:t>The semantic message carried over by the ST is not always maintained by the same degree. </a:t>
            </a:r>
          </a:p>
          <a:p>
            <a:pPr marL="457200" lvl="0" indent="-457200" algn="just">
              <a:lnSpc>
                <a:spcPct val="150000"/>
              </a:lnSpc>
              <a:buFont typeface="Wingdings" panose="05000000000000000000" pitchFamily="2" charset="2"/>
              <a:buChar char="Ø"/>
            </a:pPr>
            <a:r>
              <a:rPr lang="en-US" dirty="0" smtClean="0"/>
              <a:t>Arabic lexical matchless richness surpasses English in nuances and subtleties of meaning.</a:t>
            </a:r>
          </a:p>
          <a:p>
            <a:pPr marL="457200" lvl="0" indent="-457200" algn="just">
              <a:lnSpc>
                <a:spcPct val="150000"/>
              </a:lnSpc>
              <a:buFont typeface="Wingdings" panose="05000000000000000000" pitchFamily="2" charset="2"/>
              <a:buChar char="Ø"/>
            </a:pPr>
            <a:r>
              <a:rPr lang="en-US" dirty="0" smtClean="0"/>
              <a:t>Arabic syntax cannot always be retained even by having recourse to Vinay and </a:t>
            </a:r>
            <a:r>
              <a:rPr lang="en-US" dirty="0" err="1" smtClean="0"/>
              <a:t>Darbelnet’s</a:t>
            </a:r>
            <a:r>
              <a:rPr lang="en-US" dirty="0" smtClean="0"/>
              <a:t> model.</a:t>
            </a:r>
          </a:p>
          <a:p>
            <a:pPr marL="457200" lvl="0" indent="-457200" algn="just">
              <a:lnSpc>
                <a:spcPct val="150000"/>
              </a:lnSpc>
              <a:buFont typeface="Wingdings" panose="05000000000000000000" pitchFamily="2" charset="2"/>
              <a:buChar char="Ø"/>
            </a:pPr>
            <a:r>
              <a:rPr lang="en-US" dirty="0" smtClean="0"/>
              <a:t>Arberry’s approach has </a:t>
            </a:r>
            <a:r>
              <a:rPr lang="en-US" dirty="0"/>
              <a:t>been mainly literal</a:t>
            </a:r>
            <a:r>
              <a:rPr lang="en-US" dirty="0" smtClean="0"/>
              <a:t>.</a:t>
            </a:r>
          </a:p>
          <a:p>
            <a:pPr marL="457200" lvl="0" indent="-457200" algn="just">
              <a:lnSpc>
                <a:spcPct val="150000"/>
              </a:lnSpc>
              <a:buFont typeface="Wingdings" panose="05000000000000000000" pitchFamily="2" charset="2"/>
              <a:buChar char="Ø"/>
            </a:pPr>
            <a:endParaRPr lang="en-US" dirty="0"/>
          </a:p>
        </p:txBody>
      </p:sp>
      <p:sp>
        <p:nvSpPr>
          <p:cNvPr id="10"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rPr>
              <a:t>Research Main Findings</a:t>
            </a:r>
          </a:p>
        </p:txBody>
      </p:sp>
    </p:spTree>
    <p:extLst>
      <p:ext uri="{BB962C8B-B14F-4D97-AF65-F5344CB8AC3E}">
        <p14:creationId xmlns:p14="http://schemas.microsoft.com/office/powerpoint/2010/main" val="1694316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1000"/>
                                        <p:tgtEl>
                                          <p:spTgt spid="7">
                                            <p:txEl>
                                              <p:pRg st="4" end="4"/>
                                            </p:txEl>
                                          </p:spTgt>
                                        </p:tgtEl>
                                      </p:cBhvr>
                                    </p:animEffect>
                                    <p:anim calcmode="lin" valueType="num">
                                      <p:cBhvr>
                                        <p:cTn id="4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nodePh="1">
                                  <p:stCondLst>
                                    <p:cond delay="0"/>
                                  </p:stCondLst>
                                  <p:endCondLst>
                                    <p:cond evt="begin" delay="0">
                                      <p:tn val="51"/>
                                    </p:cond>
                                  </p:end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764"/>
            <a:ext cx="11149208" cy="5087199"/>
          </a:xfrm>
        </p:spPr>
        <p:txBody>
          <a:bodyPr/>
          <a:lstStyle/>
          <a:p>
            <a:pPr marL="457200" lvl="0" indent="-457200" algn="just">
              <a:lnSpc>
                <a:spcPct val="150000"/>
              </a:lnSpc>
              <a:buFont typeface="Wingdings" panose="05000000000000000000" pitchFamily="2" charset="2"/>
              <a:buChar char="Ø"/>
            </a:pPr>
            <a:r>
              <a:rPr lang="en-US" dirty="0"/>
              <a:t>Some of Arberry’s translation strategies have been justified, whereas suggested solution have been offered when his methods fail.</a:t>
            </a:r>
          </a:p>
          <a:p>
            <a:pPr marL="457200" lvl="0" indent="-457200" algn="just">
              <a:lnSpc>
                <a:spcPct val="150000"/>
              </a:lnSpc>
              <a:buFont typeface="Wingdings" panose="05000000000000000000" pitchFamily="2" charset="2"/>
              <a:buChar char="Ø"/>
            </a:pPr>
            <a:r>
              <a:rPr lang="en-US" dirty="0"/>
              <a:t>Arberry’s long-standing top-notch translation can be bettered in the light of </a:t>
            </a:r>
            <a:r>
              <a:rPr lang="en-US" dirty="0" smtClean="0"/>
              <a:t>the current thesis </a:t>
            </a:r>
            <a:r>
              <a:rPr lang="en-US" dirty="0"/>
              <a:t>analysis. </a:t>
            </a:r>
          </a:p>
          <a:p>
            <a:pPr>
              <a:lnSpc>
                <a:spcPct val="150000"/>
              </a:lnSpc>
              <a:buFont typeface="Wingdings" panose="05000000000000000000" pitchFamily="2" charset="2"/>
              <a:buChar char="Ø"/>
            </a:pPr>
            <a:r>
              <a:rPr lang="en-US" dirty="0" smtClean="0"/>
              <a:t>Classical Arabic employed as a medium of expressing the Odes outnumbers English in the possession and precision of lexical items.</a:t>
            </a:r>
          </a:p>
          <a:p>
            <a:pPr>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421788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ubtitle 2"/>
          <p:cNvSpPr txBox="1">
            <a:spLocks/>
          </p:cNvSpPr>
          <p:nvPr/>
        </p:nvSpPr>
        <p:spPr>
          <a:xfrm>
            <a:off x="614362" y="1581869"/>
            <a:ext cx="10987087" cy="589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800" dirty="0"/>
          </a:p>
        </p:txBody>
      </p:sp>
      <p:sp>
        <p:nvSpPr>
          <p:cNvPr id="7" name="Subtitle 2"/>
          <p:cNvSpPr txBox="1">
            <a:spLocks/>
          </p:cNvSpPr>
          <p:nvPr/>
        </p:nvSpPr>
        <p:spPr>
          <a:xfrm>
            <a:off x="150125" y="1392072"/>
            <a:ext cx="11873553" cy="52542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00000"/>
              </a:lnSpc>
              <a:buFont typeface="Wingdings" panose="05000000000000000000" pitchFamily="2" charset="2"/>
              <a:buChar char="Ø"/>
            </a:pPr>
            <a:r>
              <a:rPr lang="en-US" sz="2600" dirty="0" smtClean="0"/>
              <a:t>The author did his best to plumb the depths of the knotty problems which have long stood in the face of translators.</a:t>
            </a:r>
          </a:p>
          <a:p>
            <a:pPr marL="457200" indent="-457200" algn="just">
              <a:lnSpc>
                <a:spcPct val="100000"/>
              </a:lnSpc>
              <a:buFont typeface="Wingdings" panose="05000000000000000000" pitchFamily="2" charset="2"/>
              <a:buChar char="Ø"/>
            </a:pPr>
            <a:r>
              <a:rPr lang="en-US" sz="2600" dirty="0" smtClean="0"/>
              <a:t>The thesis helped yield a vivid and cogent analysis of the problems in focus. </a:t>
            </a:r>
          </a:p>
          <a:p>
            <a:pPr marL="457200" indent="-457200" algn="just">
              <a:lnSpc>
                <a:spcPct val="100000"/>
              </a:lnSpc>
              <a:buFont typeface="Wingdings" panose="05000000000000000000" pitchFamily="2" charset="2"/>
              <a:buChar char="Ø"/>
            </a:pPr>
            <a:r>
              <a:rPr lang="en-US" sz="2600" dirty="0" smtClean="0"/>
              <a:t>The thesis unveiled the reason behind translators’ avoidance of working on such a genre.</a:t>
            </a:r>
          </a:p>
          <a:p>
            <a:pPr marL="457200" indent="-457200" algn="just">
              <a:lnSpc>
                <a:spcPct val="100000"/>
              </a:lnSpc>
              <a:buFont typeface="Wingdings" panose="05000000000000000000" pitchFamily="2" charset="2"/>
              <a:buChar char="Ø"/>
            </a:pPr>
            <a:r>
              <a:rPr lang="en-US" sz="2600" dirty="0" smtClean="0"/>
              <a:t>The thesis classed the problems into systematic categories, each grappled with separately, with evidence adduced from the Holy Quran where appropriate.</a:t>
            </a:r>
          </a:p>
          <a:p>
            <a:pPr marL="457200" indent="-457200" algn="just">
              <a:lnSpc>
                <a:spcPct val="100000"/>
              </a:lnSpc>
              <a:buFont typeface="Wingdings" panose="05000000000000000000" pitchFamily="2" charset="2"/>
              <a:buChar char="Ø"/>
            </a:pPr>
            <a:r>
              <a:rPr lang="en-US" sz="2600" dirty="0" smtClean="0"/>
              <a:t>The thesis is a bold attempt in the field of literary translation, given the scarcity of literature relevant to it.</a:t>
            </a:r>
          </a:p>
        </p:txBody>
      </p:sp>
      <p:sp>
        <p:nvSpPr>
          <p:cNvPr id="8"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mn-lt"/>
              </a:rPr>
              <a:t>Contributions of </a:t>
            </a:r>
            <a:r>
              <a:rPr lang="en-US" sz="4000" b="1" dirty="0">
                <a:solidFill>
                  <a:schemeClr val="bg1"/>
                </a:solidFill>
                <a:latin typeface="+mn-lt"/>
              </a:rPr>
              <a:t>Research Findings to the Field</a:t>
            </a:r>
          </a:p>
        </p:txBody>
      </p:sp>
    </p:spTree>
    <p:extLst>
      <p:ext uri="{BB962C8B-B14F-4D97-AF65-F5344CB8AC3E}">
        <p14:creationId xmlns:p14="http://schemas.microsoft.com/office/powerpoint/2010/main" val="1397211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1000"/>
                                        <p:tgtEl>
                                          <p:spTgt spid="7">
                                            <p:txEl>
                                              <p:pRg st="4" end="4"/>
                                            </p:txEl>
                                          </p:spTgt>
                                        </p:tgtEl>
                                      </p:cBhvr>
                                    </p:animEffect>
                                    <p:anim calcmode="lin" valueType="num">
                                      <p:cBhvr>
                                        <p:cTn id="4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12" y="688932"/>
            <a:ext cx="11824570" cy="5488031"/>
          </a:xfrm>
        </p:spPr>
        <p:txBody>
          <a:bodyPr>
            <a:normAutofit fontScale="92500"/>
          </a:bodyPr>
          <a:lstStyle/>
          <a:p>
            <a:pPr>
              <a:lnSpc>
                <a:spcPct val="150000"/>
              </a:lnSpc>
              <a:buFont typeface="Wingdings" panose="05000000000000000000" pitchFamily="2" charset="2"/>
              <a:buChar char="Ø"/>
            </a:pPr>
            <a:r>
              <a:rPr lang="en-US" sz="2600" dirty="0"/>
              <a:t>The thesis zoomed its lens in on the analysis of the magnum opus of all Arabic literature which is really of an unapproachable excellence</a:t>
            </a:r>
            <a:r>
              <a:rPr lang="en-US" sz="2600" dirty="0" smtClean="0"/>
              <a:t>.</a:t>
            </a:r>
          </a:p>
          <a:p>
            <a:pPr>
              <a:lnSpc>
                <a:spcPct val="150000"/>
              </a:lnSpc>
              <a:buFont typeface="Wingdings" panose="05000000000000000000" pitchFamily="2" charset="2"/>
              <a:buChar char="Ø"/>
            </a:pPr>
            <a:r>
              <a:rPr lang="en-US" sz="2600" dirty="0" smtClean="0"/>
              <a:t>This thesis gives the lie to the old negative idea of poetry being what is lost in translation.</a:t>
            </a:r>
          </a:p>
          <a:p>
            <a:pPr>
              <a:lnSpc>
                <a:spcPct val="150000"/>
              </a:lnSpc>
              <a:buFont typeface="Wingdings" panose="05000000000000000000" pitchFamily="2" charset="2"/>
              <a:buChar char="Ø"/>
            </a:pPr>
            <a:r>
              <a:rPr lang="en-US" sz="2600" dirty="0"/>
              <a:t>examines the hiatus between the two language systems in terms of the lexical incongruence encountered when translating </a:t>
            </a:r>
            <a:r>
              <a:rPr lang="en-US" sz="2600" dirty="0" smtClean="0"/>
              <a:t>such a rarely-trodden </a:t>
            </a:r>
            <a:r>
              <a:rPr lang="en-US" sz="2600" dirty="0"/>
              <a:t>path as the Seven Suspended </a:t>
            </a:r>
            <a:r>
              <a:rPr lang="en-US" sz="2600" dirty="0" smtClean="0"/>
              <a:t>Odes.</a:t>
            </a:r>
          </a:p>
          <a:p>
            <a:pPr>
              <a:lnSpc>
                <a:spcPct val="150000"/>
              </a:lnSpc>
              <a:buFont typeface="Wingdings" panose="05000000000000000000" pitchFamily="2" charset="2"/>
              <a:buChar char="Ø"/>
            </a:pPr>
            <a:r>
              <a:rPr lang="en-US" sz="2600" dirty="0"/>
              <a:t>attempts at bringing a new degree of precision into the analysis of the translation problems encountered in Arberry’s Translation of the Seven Suspended Odes, i.e. </a:t>
            </a:r>
            <a:r>
              <a:rPr lang="en-US" sz="2600" dirty="0" err="1"/>
              <a:t>morpho</a:t>
            </a:r>
            <a:r>
              <a:rPr lang="en-US" sz="2600" dirty="0"/>
              <a:t>-syntactic complexity</a:t>
            </a:r>
            <a:endParaRPr lang="en-US" sz="2600" dirty="0" smtClean="0"/>
          </a:p>
        </p:txBody>
      </p:sp>
    </p:spTree>
    <p:extLst>
      <p:ext uri="{BB962C8B-B14F-4D97-AF65-F5344CB8AC3E}">
        <p14:creationId xmlns:p14="http://schemas.microsoft.com/office/powerpoint/2010/main" val="3763418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solidFill>
                  <a:srgbClr val="FF0000"/>
                </a:solidFill>
                <a:latin typeface="Times New Roman" panose="02020603050405020304" pitchFamily="18" charset="0"/>
                <a:cs typeface="Times New Roman" panose="02020603050405020304" pitchFamily="18" charset="0"/>
              </a:rPr>
              <a:t>Seeing that publication in specialized refereed journals is a yardstick to gauge the originality and importance of any PhD thesis, I have already published 4 different articles: </a:t>
            </a:r>
            <a:endParaRPr lang="en-US" sz="25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6518472"/>
              </p:ext>
            </p:extLst>
          </p:nvPr>
        </p:nvGraphicFramePr>
        <p:xfrm>
          <a:off x="464025" y="1579965"/>
          <a:ext cx="10889775" cy="5227320"/>
        </p:xfrm>
        <a:graphic>
          <a:graphicData uri="http://schemas.openxmlformats.org/drawingml/2006/table">
            <a:tbl>
              <a:tblPr firstRow="1" bandRow="1">
                <a:tableStyleId>{5C22544A-7EE6-4342-B048-85BDC9FD1C3A}</a:tableStyleId>
              </a:tblPr>
              <a:tblGrid>
                <a:gridCol w="3630303"/>
                <a:gridCol w="3261815"/>
                <a:gridCol w="3997657"/>
              </a:tblGrid>
              <a:tr h="370840">
                <a:tc>
                  <a:txBody>
                    <a:bodyPr/>
                    <a:lstStyle/>
                    <a:p>
                      <a:pPr algn="ctr"/>
                      <a:r>
                        <a:rPr lang="en-US" sz="2500" dirty="0" smtClean="0"/>
                        <a:t>Title </a:t>
                      </a:r>
                      <a:endParaRPr lang="en-US" sz="2500" dirty="0"/>
                    </a:p>
                  </a:txBody>
                  <a:tcPr/>
                </a:tc>
                <a:tc>
                  <a:txBody>
                    <a:bodyPr/>
                    <a:lstStyle/>
                    <a:p>
                      <a:pPr algn="ctr"/>
                      <a:r>
                        <a:rPr lang="en-US" sz="2500" dirty="0" smtClean="0"/>
                        <a:t>Where </a:t>
                      </a:r>
                      <a:endParaRPr lang="en-US" sz="2500" dirty="0"/>
                    </a:p>
                  </a:txBody>
                  <a:tcPr/>
                </a:tc>
                <a:tc>
                  <a:txBody>
                    <a:bodyPr/>
                    <a:lstStyle/>
                    <a:p>
                      <a:pPr algn="ctr"/>
                      <a:r>
                        <a:rPr lang="en-US" sz="2500" dirty="0" smtClean="0"/>
                        <a:t>Link</a:t>
                      </a:r>
                      <a:endParaRPr lang="en-US" sz="2500" dirty="0"/>
                    </a:p>
                  </a:txBody>
                  <a:tcPr/>
                </a:tc>
              </a:tr>
              <a:tr h="370840">
                <a:tc>
                  <a:txBody>
                    <a:bodyPr/>
                    <a:lstStyle/>
                    <a:p>
                      <a:r>
                        <a:rPr lang="en-US" i="1" u="sng" dirty="0" smtClean="0"/>
                        <a:t>Al-Muallaqat and their Emotive </a:t>
                      </a:r>
                    </a:p>
                    <a:p>
                      <a:r>
                        <a:rPr lang="en-US" i="1" u="sng" dirty="0" smtClean="0"/>
                        <a:t>Meanings </a:t>
                      </a:r>
                    </a:p>
                    <a:p>
                      <a:endParaRPr lang="en-US" i="1"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AWEJ for Translation &amp; Literary Studies Volume, 1 Number 1, February 2017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http://awej-tls.org/wp-content/uploads/2017/03/1.pdf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r>
              <a:tr h="370840">
                <a:tc>
                  <a:txBody>
                    <a:bodyPr/>
                    <a:lstStyle/>
                    <a:p>
                      <a:r>
                        <a:rPr lang="en-US" i="1" u="sng" dirty="0" smtClean="0"/>
                        <a:t>Lexical Incongruence in the Translation of the Seven Odes </a:t>
                      </a:r>
                    </a:p>
                    <a:p>
                      <a:endParaRPr lang="en-US" i="1"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King Khalid Journal for Humanities, Volume 24, Number 3, 2017 </a:t>
                      </a:r>
                    </a:p>
                    <a:p>
                      <a:endParaRPr lang="en-US" dirty="0"/>
                    </a:p>
                  </a:txBody>
                  <a:tcPr/>
                </a:tc>
                <a:tc>
                  <a:txBody>
                    <a:bodyPr/>
                    <a:lstStyle/>
                    <a:p>
                      <a:r>
                        <a:rPr lang="en-US" dirty="0" smtClean="0"/>
                        <a:t>Printed copy available only</a:t>
                      </a:r>
                      <a:endParaRPr lang="en-US" dirty="0"/>
                    </a:p>
                  </a:txBody>
                  <a:tcPr/>
                </a:tc>
              </a:tr>
              <a:tr h="370840">
                <a:tc>
                  <a:txBody>
                    <a:bodyPr/>
                    <a:lstStyle/>
                    <a:p>
                      <a:r>
                        <a:rPr lang="en-US" i="1" u="sng" dirty="0" err="1" smtClean="0"/>
                        <a:t>Morpho</a:t>
                      </a:r>
                      <a:r>
                        <a:rPr lang="en-US" i="1" u="sng" dirty="0" smtClean="0"/>
                        <a:t>-Syntactic Complexity in the </a:t>
                      </a:r>
                    </a:p>
                    <a:p>
                      <a:r>
                        <a:rPr lang="en-US" i="1" u="sng" dirty="0" smtClean="0"/>
                        <a:t>Translation of the Seven Suspended </a:t>
                      </a:r>
                    </a:p>
                    <a:p>
                      <a:r>
                        <a:rPr lang="en-US" i="1" u="sng" dirty="0" smtClean="0"/>
                        <a:t>Odes </a:t>
                      </a:r>
                    </a:p>
                    <a:p>
                      <a:endParaRPr lang="en-US" i="1"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AWEJ for Translation &amp; Literary Studies volume, 1 Number 2, May 2017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http://awej-tls.org/wp-content/uploads/2017/05/12.pdf </a:t>
                      </a:r>
                    </a:p>
                    <a:p>
                      <a:endParaRPr lang="en-US" dirty="0"/>
                    </a:p>
                  </a:txBody>
                  <a:tcPr/>
                </a:tc>
              </a:tr>
              <a:tr h="370840">
                <a:tc>
                  <a:txBody>
                    <a:bodyPr/>
                    <a:lstStyle/>
                    <a:p>
                      <a:r>
                        <a:rPr lang="en-US" i="1" u="sng" dirty="0" smtClean="0"/>
                        <a:t>Syndetic, Cultural and Collocational </a:t>
                      </a:r>
                    </a:p>
                    <a:p>
                      <a:r>
                        <a:rPr lang="en-US" i="1" u="sng" dirty="0" smtClean="0"/>
                        <a:t>Problems in A. J. Arberry’s Translation of Al-Muallaqat </a:t>
                      </a:r>
                    </a:p>
                    <a:p>
                      <a:endParaRPr lang="en-US" i="1"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Translation Journal, Volume 20, July Issue </a:t>
                      </a:r>
                    </a:p>
                    <a:p>
                      <a:endParaRPr lang="en-US" dirty="0"/>
                    </a:p>
                  </a:txBody>
                  <a:tcPr/>
                </a:tc>
                <a:tc>
                  <a:txBody>
                    <a:bodyPr/>
                    <a:lstStyle/>
                    <a:p>
                      <a:r>
                        <a:rPr lang="en-US" dirty="0" smtClean="0"/>
                        <a:t>http://www.translationjournal.net/July-2017/syndetic-cultural-and-collocational-problems-in-a-j-arberry-s-translation-of-al-muallaqat.html</a:t>
                      </a:r>
                      <a:endParaRPr lang="en-US" dirty="0"/>
                    </a:p>
                  </a:txBody>
                  <a:tcPr/>
                </a:tc>
              </a:tr>
            </a:tbl>
          </a:graphicData>
        </a:graphic>
      </p:graphicFrame>
    </p:spTree>
    <p:extLst>
      <p:ext uri="{BB962C8B-B14F-4D97-AF65-F5344CB8AC3E}">
        <p14:creationId xmlns:p14="http://schemas.microsoft.com/office/powerpoint/2010/main" val="3546239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ubtitle 2"/>
          <p:cNvSpPr txBox="1">
            <a:spLocks/>
          </p:cNvSpPr>
          <p:nvPr/>
        </p:nvSpPr>
        <p:spPr>
          <a:xfrm>
            <a:off x="100208" y="1427967"/>
            <a:ext cx="11999934" cy="5430034"/>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70000"/>
              </a:lnSpc>
              <a:buFont typeface="Wingdings" panose="05000000000000000000" pitchFamily="2" charset="2"/>
              <a:buChar char="Ø"/>
            </a:pPr>
            <a:r>
              <a:rPr lang="en-US" sz="3500" dirty="0" smtClean="0"/>
              <a:t>Having paved the way for other researchers, the researchers can set off on an epic journey to further explore the presented topics or delve into the sea of the Odes to come up with new pearls for discussion and analysis.</a:t>
            </a:r>
            <a:endParaRPr lang="en-US" sz="3500" dirty="0"/>
          </a:p>
          <a:p>
            <a:pPr marL="514350" indent="-514350" algn="just">
              <a:lnSpc>
                <a:spcPct val="170000"/>
              </a:lnSpc>
              <a:buFont typeface="Wingdings" panose="05000000000000000000" pitchFamily="2" charset="2"/>
              <a:buChar char="Ø"/>
            </a:pPr>
            <a:r>
              <a:rPr lang="en-US" sz="3500" dirty="0" smtClean="0"/>
              <a:t>Researchers may roll up their sleeves to take this study steps further with tenacity; they can bring into focus phonological and prosodic predicaments.</a:t>
            </a:r>
          </a:p>
          <a:p>
            <a:pPr marL="171450" indent="-171450" algn="just">
              <a:lnSpc>
                <a:spcPct val="170000"/>
              </a:lnSpc>
              <a:buFont typeface="Wingdings" panose="05000000000000000000" pitchFamily="2" charset="2"/>
              <a:buChar char="Ø"/>
            </a:pPr>
            <a:endParaRPr lang="en-US" sz="100" dirty="0"/>
          </a:p>
          <a:p>
            <a:pPr marL="457200" indent="-457200" algn="just">
              <a:lnSpc>
                <a:spcPct val="120000"/>
              </a:lnSpc>
              <a:buFont typeface="Wingdings" panose="05000000000000000000" pitchFamily="2" charset="2"/>
              <a:buChar char="Ø"/>
            </a:pPr>
            <a:r>
              <a:rPr lang="en-US" sz="3500" dirty="0" smtClean="0"/>
              <a:t>Analysis of lexical richness as used later in the Holy Quran could take this study further until it reaches its apogee.</a:t>
            </a:r>
          </a:p>
          <a:p>
            <a:pPr marL="171450" indent="-171450" algn="just">
              <a:lnSpc>
                <a:spcPct val="120000"/>
              </a:lnSpc>
              <a:buFont typeface="Wingdings" panose="05000000000000000000" pitchFamily="2" charset="2"/>
              <a:buChar char="Ø"/>
            </a:pPr>
            <a:endParaRPr lang="en-US" sz="800" dirty="0" smtClean="0"/>
          </a:p>
          <a:p>
            <a:pPr marL="457200" indent="-457200" algn="just">
              <a:lnSpc>
                <a:spcPct val="110000"/>
              </a:lnSpc>
              <a:buFont typeface="Wingdings" panose="05000000000000000000" pitchFamily="2" charset="2"/>
              <a:buChar char="Ø"/>
            </a:pPr>
            <a:r>
              <a:rPr lang="en-US" sz="3500" dirty="0" smtClean="0"/>
              <a:t>Lexical change throughout history since pre-Islamic age until now could be an interesting topic. </a:t>
            </a:r>
          </a:p>
          <a:p>
            <a:pPr marL="457200" indent="-457200" algn="just">
              <a:lnSpc>
                <a:spcPct val="110000"/>
              </a:lnSpc>
              <a:buFont typeface="Wingdings" panose="05000000000000000000" pitchFamily="2" charset="2"/>
              <a:buChar char="Ø"/>
            </a:pPr>
            <a:r>
              <a:rPr lang="en-US" sz="3500" dirty="0" smtClean="0"/>
              <a:t>Carrying out approximations between poetic forms or target-text-oriented structure could be a full-fledged subject to proceed with. </a:t>
            </a:r>
            <a:endParaRPr lang="en-US" sz="3500" dirty="0"/>
          </a:p>
        </p:txBody>
      </p:sp>
      <p:sp>
        <p:nvSpPr>
          <p:cNvPr id="7"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smtClean="0">
                <a:solidFill>
                  <a:schemeClr val="bg1"/>
                </a:solidFill>
                <a:latin typeface="+mn-lt"/>
              </a:rPr>
              <a:t>Profound Implications and recommendations for further Future Studies</a:t>
            </a:r>
            <a:endParaRPr lang="en-US" sz="3500" b="1" dirty="0">
              <a:solidFill>
                <a:schemeClr val="bg1"/>
              </a:solidFill>
              <a:latin typeface="+mn-lt"/>
            </a:endParaRPr>
          </a:p>
        </p:txBody>
      </p:sp>
      <p:sp>
        <p:nvSpPr>
          <p:cNvPr id="9" name="Subtitle 2"/>
          <p:cNvSpPr txBox="1">
            <a:spLocks/>
          </p:cNvSpPr>
          <p:nvPr/>
        </p:nvSpPr>
        <p:spPr>
          <a:xfrm>
            <a:off x="614362" y="1581869"/>
            <a:ext cx="10987087" cy="589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800" dirty="0"/>
          </a:p>
        </p:txBody>
      </p:sp>
    </p:spTree>
    <p:extLst>
      <p:ext uri="{BB962C8B-B14F-4D97-AF65-F5344CB8AC3E}">
        <p14:creationId xmlns:p14="http://schemas.microsoft.com/office/powerpoint/2010/main" val="4239874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1000"/>
                                        <p:tgtEl>
                                          <p:spTgt spid="4">
                                            <p:txEl>
                                              <p:pRg st="6" end="6"/>
                                            </p:txEl>
                                          </p:spTgt>
                                        </p:tgtEl>
                                      </p:cBhvr>
                                    </p:animEffect>
                                    <p:anim calcmode="lin" valueType="num">
                                      <p:cBhvr>
                                        <p:cTn id="5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384" y="1027134"/>
            <a:ext cx="8104339" cy="4734839"/>
          </a:xfrm>
        </p:spPr>
      </p:pic>
    </p:spTree>
    <p:extLst>
      <p:ext uri="{BB962C8B-B14F-4D97-AF65-F5344CB8AC3E}">
        <p14:creationId xmlns:p14="http://schemas.microsoft.com/office/powerpoint/2010/main" val="311485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47903" y="372790"/>
            <a:ext cx="11709779" cy="58958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3600" dirty="0" smtClean="0">
                <a:solidFill>
                  <a:srgbClr val="FF0000"/>
                </a:solidFill>
              </a:rPr>
              <a:t>What does the thesis examine?</a:t>
            </a:r>
          </a:p>
          <a:p>
            <a:pPr marL="571500" indent="-571500" algn="l">
              <a:lnSpc>
                <a:spcPct val="150000"/>
              </a:lnSpc>
              <a:buFont typeface="Wingdings" panose="05000000000000000000" pitchFamily="2" charset="2"/>
              <a:buChar char="Ø"/>
            </a:pPr>
            <a:r>
              <a:rPr lang="en-US" sz="2800" dirty="0" smtClean="0">
                <a:solidFill>
                  <a:schemeClr val="tx1">
                    <a:lumMod val="95000"/>
                    <a:lumOff val="5000"/>
                  </a:schemeClr>
                </a:solidFill>
              </a:rPr>
              <a:t>Explores uncharted territory and often-abandoned genre.</a:t>
            </a:r>
          </a:p>
          <a:p>
            <a:pPr marL="571500" indent="-571500" algn="l">
              <a:lnSpc>
                <a:spcPct val="150000"/>
              </a:lnSpc>
              <a:buFont typeface="Wingdings" panose="05000000000000000000" pitchFamily="2" charset="2"/>
              <a:buChar char="Ø"/>
            </a:pPr>
            <a:r>
              <a:rPr lang="en-US" sz="2800" dirty="0" smtClean="0">
                <a:solidFill>
                  <a:schemeClr val="tx1">
                    <a:lumMod val="95000"/>
                    <a:lumOff val="5000"/>
                  </a:schemeClr>
                </a:solidFill>
              </a:rPr>
              <a:t>Examines A. J. Arberry’s mesmerizing translation of Al-Muallaqat, the canon of Arabic literature and model of literary excellence.</a:t>
            </a:r>
          </a:p>
          <a:p>
            <a:pPr marL="571500" indent="-571500" algn="l">
              <a:lnSpc>
                <a:spcPct val="150000"/>
              </a:lnSpc>
              <a:buFont typeface="Wingdings" panose="05000000000000000000" pitchFamily="2" charset="2"/>
              <a:buChar char="Ø"/>
            </a:pPr>
            <a:r>
              <a:rPr lang="en-US" sz="2800" dirty="0" smtClean="0">
                <a:solidFill>
                  <a:schemeClr val="tx1">
                    <a:lumMod val="95000"/>
                    <a:lumOff val="5000"/>
                  </a:schemeClr>
                </a:solidFill>
              </a:rPr>
              <a:t>Studies the impediments to Arberry’s translation, including but not limited to:</a:t>
            </a:r>
          </a:p>
          <a:p>
            <a:pPr algn="l">
              <a:lnSpc>
                <a:spcPct val="150000"/>
              </a:lnSpc>
            </a:pPr>
            <a:r>
              <a:rPr lang="en-US" sz="2800" dirty="0">
                <a:solidFill>
                  <a:schemeClr val="tx1">
                    <a:lumMod val="95000"/>
                    <a:lumOff val="5000"/>
                  </a:schemeClr>
                </a:solidFill>
              </a:rPr>
              <a:t>A</a:t>
            </a:r>
            <a:r>
              <a:rPr lang="en-US" sz="2800" dirty="0" smtClean="0">
                <a:solidFill>
                  <a:srgbClr val="FF0000"/>
                </a:solidFill>
              </a:rPr>
              <a:t>. Semantic problems		B. Lexical problems	C. </a:t>
            </a:r>
            <a:r>
              <a:rPr lang="en-US" sz="2800" dirty="0" err="1" smtClean="0">
                <a:solidFill>
                  <a:srgbClr val="FF0000"/>
                </a:solidFill>
              </a:rPr>
              <a:t>morpho</a:t>
            </a:r>
            <a:r>
              <a:rPr lang="en-US" sz="2800" dirty="0" smtClean="0">
                <a:solidFill>
                  <a:srgbClr val="FF0000"/>
                </a:solidFill>
              </a:rPr>
              <a:t>-syntactic problems				D. Cultural problems 	E. Syndetic problems</a:t>
            </a:r>
          </a:p>
          <a:p>
            <a:pPr marL="571500" indent="-571500" algn="l">
              <a:lnSpc>
                <a:spcPct val="150000"/>
              </a:lnSpc>
              <a:buFont typeface="Wingdings" panose="05000000000000000000" pitchFamily="2" charset="2"/>
              <a:buChar char="Ø"/>
            </a:pPr>
            <a:endParaRPr lang="en-US" sz="3000" dirty="0" smtClean="0">
              <a:solidFill>
                <a:schemeClr val="tx1">
                  <a:lumMod val="95000"/>
                  <a:lumOff val="5000"/>
                </a:schemeClr>
              </a:solidFill>
            </a:endParaRPr>
          </a:p>
          <a:p>
            <a:pPr marL="571500" indent="-571500" algn="l">
              <a:lnSpc>
                <a:spcPct val="150000"/>
              </a:lnSpc>
              <a:buFont typeface="Wingdings" panose="05000000000000000000" pitchFamily="2" charset="2"/>
              <a:buChar char="Ø"/>
            </a:pPr>
            <a:endParaRPr lang="en-US" sz="3000" dirty="0" smtClean="0">
              <a:solidFill>
                <a:schemeClr val="tx1">
                  <a:lumMod val="95000"/>
                  <a:lumOff val="5000"/>
                </a:schemeClr>
              </a:solidFill>
            </a:endParaRPr>
          </a:p>
          <a:p>
            <a:pPr marL="571500" indent="-571500" algn="l">
              <a:lnSpc>
                <a:spcPct val="150000"/>
              </a:lnSpc>
              <a:buFont typeface="Wingdings" panose="05000000000000000000" pitchFamily="2" charset="2"/>
              <a:buChar char="Ø"/>
            </a:pPr>
            <a:endParaRPr lang="en-US" sz="3600" dirty="0">
              <a:solidFill>
                <a:schemeClr val="tx1">
                  <a:lumMod val="95000"/>
                  <a:lumOff val="5000"/>
                </a:schemeClr>
              </a:solidFill>
            </a:endParaRPr>
          </a:p>
        </p:txBody>
      </p:sp>
    </p:spTree>
    <p:extLst>
      <p:ext uri="{BB962C8B-B14F-4D97-AF65-F5344CB8AC3E}">
        <p14:creationId xmlns:p14="http://schemas.microsoft.com/office/powerpoint/2010/main" val="61278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anim calcmode="lin" valueType="num">
                                      <p:cBhvr>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77421" y="354842"/>
            <a:ext cx="11778017" cy="63462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sz="3200" dirty="0" smtClean="0">
                <a:solidFill>
                  <a:srgbClr val="FF0000"/>
                </a:solidFill>
              </a:rPr>
              <a:t>Why do researchers usually steer clear of working on Al-Muallaqat? Why is this thesis significant?</a:t>
            </a:r>
          </a:p>
          <a:p>
            <a:pPr marL="514350" indent="-514350" algn="just">
              <a:lnSpc>
                <a:spcPct val="100000"/>
              </a:lnSpc>
              <a:buAutoNum type="alphaUcPeriod"/>
            </a:pPr>
            <a:r>
              <a:rPr lang="en-US" sz="3200" dirty="0" smtClean="0"/>
              <a:t>Archaic vocabulary</a:t>
            </a:r>
          </a:p>
          <a:p>
            <a:pPr marL="514350" indent="-514350" algn="just">
              <a:lnSpc>
                <a:spcPct val="100000"/>
              </a:lnSpc>
              <a:buAutoNum type="alphaUcPeriod"/>
            </a:pPr>
            <a:r>
              <a:rPr lang="en-US" sz="3200" dirty="0" smtClean="0"/>
              <a:t>As far from today’s literary Arabic as Chaucer’s from today’s English.</a:t>
            </a:r>
          </a:p>
          <a:p>
            <a:pPr marL="514350" indent="-514350" algn="just">
              <a:lnSpc>
                <a:spcPct val="100000"/>
              </a:lnSpc>
              <a:buAutoNum type="alphaUcPeriod"/>
            </a:pPr>
            <a:r>
              <a:rPr lang="en-US" sz="3200" dirty="0" smtClean="0"/>
              <a:t>Distinctive, convoluted style, best described as ‘sui generis’.</a:t>
            </a:r>
          </a:p>
          <a:p>
            <a:pPr marL="514350" indent="-514350" algn="just">
              <a:lnSpc>
                <a:spcPct val="100000"/>
              </a:lnSpc>
              <a:buAutoNum type="alphaUcPeriod"/>
            </a:pPr>
            <a:r>
              <a:rPr lang="en-US" sz="3200" dirty="0" smtClean="0"/>
              <a:t>Fertile creative imagination</a:t>
            </a:r>
          </a:p>
          <a:p>
            <a:pPr marL="514350" indent="-514350" algn="just">
              <a:lnSpc>
                <a:spcPct val="100000"/>
              </a:lnSpc>
              <a:buAutoNum type="alphaUcPeriod"/>
            </a:pPr>
            <a:r>
              <a:rPr lang="en-US" sz="3200" dirty="0" smtClean="0"/>
              <a:t>Pregnant brevity and epigrammatic terseness</a:t>
            </a:r>
          </a:p>
          <a:p>
            <a:pPr algn="just">
              <a:lnSpc>
                <a:spcPct val="100000"/>
              </a:lnSpc>
            </a:pPr>
            <a:r>
              <a:rPr lang="en-US" sz="3200" dirty="0" smtClean="0"/>
              <a:t>F. Meticulous description of objects, and arcane tribal lore are foreign to the western reader</a:t>
            </a:r>
          </a:p>
          <a:p>
            <a:pPr algn="just">
              <a:lnSpc>
                <a:spcPct val="100000"/>
              </a:lnSpc>
            </a:pPr>
            <a:endParaRPr lang="en-US" sz="3200" dirty="0"/>
          </a:p>
        </p:txBody>
      </p:sp>
    </p:spTree>
    <p:extLst>
      <p:ext uri="{BB962C8B-B14F-4D97-AF65-F5344CB8AC3E}">
        <p14:creationId xmlns:p14="http://schemas.microsoft.com/office/powerpoint/2010/main" val="2852305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Effect transition="in" filter="fade">
                                      <p:cBhvr>
                                        <p:cTn id="53" dur="1000"/>
                                        <p:tgtEl>
                                          <p:spTgt spid="6">
                                            <p:txEl>
                                              <p:pRg st="6" end="6"/>
                                            </p:txEl>
                                          </p:spTgt>
                                        </p:tgtEl>
                                      </p:cBhvr>
                                    </p:animEffect>
                                    <p:anim calcmode="lin" valueType="num">
                                      <p:cBhvr>
                                        <p:cTn id="5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59" y="532263"/>
            <a:ext cx="11818961" cy="5644700"/>
          </a:xfrm>
        </p:spPr>
        <p:txBody>
          <a:bodyPr>
            <a:normAutofit/>
          </a:bodyPr>
          <a:lstStyle/>
          <a:p>
            <a:pPr marL="0" indent="0" algn="just">
              <a:lnSpc>
                <a:spcPct val="150000"/>
              </a:lnSpc>
              <a:buNone/>
            </a:pPr>
            <a:r>
              <a:rPr lang="en-US" dirty="0" smtClean="0"/>
              <a:t>G. Structure </a:t>
            </a:r>
            <a:r>
              <a:rPr lang="en-US" dirty="0"/>
              <a:t>and topoi are different from western counterpart models.</a:t>
            </a:r>
          </a:p>
          <a:p>
            <a:pPr marL="0" indent="0" algn="just">
              <a:lnSpc>
                <a:spcPct val="150000"/>
              </a:lnSpc>
              <a:buNone/>
            </a:pPr>
            <a:r>
              <a:rPr lang="en-US" dirty="0"/>
              <a:t>H. The 7 Odes surpass the Iliad and the Odyssey in terms of metrical complexity, making them hold 1</a:t>
            </a:r>
            <a:r>
              <a:rPr lang="en-US" baseline="30000" dirty="0"/>
              <a:t>st</a:t>
            </a:r>
            <a:r>
              <a:rPr lang="en-US" dirty="0"/>
              <a:t> place on the list of the literary intelligentsia. </a:t>
            </a:r>
          </a:p>
          <a:p>
            <a:pPr marL="571500" indent="-571500" algn="just">
              <a:lnSpc>
                <a:spcPct val="150000"/>
              </a:lnSpc>
              <a:buAutoNum type="romanUcPeriod"/>
            </a:pPr>
            <a:r>
              <a:rPr lang="en-US" dirty="0" smtClean="0"/>
              <a:t>Piqued </a:t>
            </a:r>
            <a:r>
              <a:rPr lang="en-US" dirty="0"/>
              <a:t>people’s curiosity and those with ardent interest in unlocking this long-standing puzzle and finding out the missing pieces to complete this jigsaw. </a:t>
            </a:r>
            <a:endParaRPr lang="en-US" dirty="0" smtClean="0"/>
          </a:p>
          <a:p>
            <a:pPr marL="0" indent="0" algn="just">
              <a:lnSpc>
                <a:spcPct val="150000"/>
              </a:lnSpc>
              <a:buNone/>
            </a:pPr>
            <a:r>
              <a:rPr lang="en-US" dirty="0" smtClean="0"/>
              <a:t>J. Isometric mono-rhymed couplets as a prosodic feature of the Odes is an unsurmountable difficulty with which the odes are fraught.</a:t>
            </a:r>
          </a:p>
          <a:p>
            <a:pPr marL="0" indent="0" algn="just">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2742673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mn-lt"/>
              </a:rPr>
              <a:t>Research Questions</a:t>
            </a:r>
            <a:endParaRPr lang="en-US" sz="4000" b="1" dirty="0">
              <a:solidFill>
                <a:schemeClr val="bg1"/>
              </a:solidFill>
              <a:latin typeface="+mn-lt"/>
            </a:endParaRPr>
          </a:p>
        </p:txBody>
      </p:sp>
      <p:sp>
        <p:nvSpPr>
          <p:cNvPr id="4" name="Subtitle 2"/>
          <p:cNvSpPr txBox="1">
            <a:spLocks/>
          </p:cNvSpPr>
          <p:nvPr/>
        </p:nvSpPr>
        <p:spPr>
          <a:xfrm>
            <a:off x="259307" y="1906440"/>
            <a:ext cx="11723427" cy="463083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Wingdings" panose="05000000000000000000" pitchFamily="2" charset="2"/>
              <a:buChar char="Ø"/>
            </a:pPr>
            <a:r>
              <a:rPr lang="en-US" sz="3200" dirty="0" smtClean="0"/>
              <a:t>What problems are encountered by Arberry when translating Al-Muallaqat?</a:t>
            </a:r>
          </a:p>
          <a:p>
            <a:pPr marL="457200" indent="-457200" algn="just">
              <a:lnSpc>
                <a:spcPct val="150000"/>
              </a:lnSpc>
              <a:buFont typeface="Wingdings" panose="05000000000000000000" pitchFamily="2" charset="2"/>
              <a:buChar char="Ø"/>
            </a:pPr>
            <a:r>
              <a:rPr lang="en-US" sz="3200" dirty="0" smtClean="0"/>
              <a:t>Why do such problems constitute stumbling block to Arberry?</a:t>
            </a:r>
          </a:p>
          <a:p>
            <a:pPr marL="457200" indent="-457200" algn="just">
              <a:lnSpc>
                <a:spcPct val="150000"/>
              </a:lnSpc>
              <a:buFont typeface="Wingdings" panose="05000000000000000000" pitchFamily="2" charset="2"/>
              <a:buChar char="Ø"/>
            </a:pPr>
            <a:r>
              <a:rPr lang="en-US" sz="3200" dirty="0" smtClean="0"/>
              <a:t>Why does Arberry fail to capture the same spirit, retained in the source text?</a:t>
            </a:r>
          </a:p>
          <a:p>
            <a:pPr marL="457200" indent="-457200" algn="just">
              <a:lnSpc>
                <a:spcPct val="150000"/>
              </a:lnSpc>
              <a:buFont typeface="Wingdings" panose="05000000000000000000" pitchFamily="2" charset="2"/>
              <a:buChar char="Ø"/>
            </a:pPr>
            <a:r>
              <a:rPr lang="en-US" sz="3200" dirty="0" smtClean="0"/>
              <a:t>Why is the effect created on the Arabic speaker’s mind not maintained on the English speaker’s when reading the text?</a:t>
            </a:r>
          </a:p>
          <a:p>
            <a:pPr marL="457200" indent="-457200" algn="just">
              <a:lnSpc>
                <a:spcPct val="150000"/>
              </a:lnSpc>
              <a:buFont typeface="Wingdings" panose="05000000000000000000" pitchFamily="2" charset="2"/>
              <a:buChar char="Ø"/>
            </a:pPr>
            <a:r>
              <a:rPr lang="en-US" sz="3200" dirty="0" smtClean="0"/>
              <a:t>How can we account for such problems, and what solutions/ strategies may be sought and adopted?</a:t>
            </a:r>
            <a:endParaRPr lang="en-US" sz="3200" dirty="0"/>
          </a:p>
        </p:txBody>
      </p:sp>
    </p:spTree>
    <p:extLst>
      <p:ext uri="{BB962C8B-B14F-4D97-AF65-F5344CB8AC3E}">
        <p14:creationId xmlns:p14="http://schemas.microsoft.com/office/powerpoint/2010/main" val="378106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14362" y="1906440"/>
            <a:ext cx="10987087" cy="41895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endParaRPr lang="en-US" sz="4000" b="1" dirty="0"/>
          </a:p>
        </p:txBody>
      </p:sp>
      <p:sp>
        <p:nvSpPr>
          <p:cNvPr id="7"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rPr>
              <a:t>Texts Under </a:t>
            </a:r>
            <a:r>
              <a:rPr lang="en-US" sz="4000" b="1" dirty="0" smtClean="0">
                <a:solidFill>
                  <a:schemeClr val="bg1"/>
                </a:solidFill>
              </a:rPr>
              <a:t>the Microscope </a:t>
            </a:r>
            <a:r>
              <a:rPr lang="en-US" sz="4000" b="1" dirty="0">
                <a:solidFill>
                  <a:schemeClr val="bg1"/>
                </a:solidFill>
              </a:rPr>
              <a:t>of Study</a:t>
            </a:r>
          </a:p>
        </p:txBody>
      </p:sp>
      <p:graphicFrame>
        <p:nvGraphicFramePr>
          <p:cNvPr id="3" name="Table 2"/>
          <p:cNvGraphicFramePr>
            <a:graphicFrameLocks noGrp="1"/>
          </p:cNvGraphicFramePr>
          <p:nvPr>
            <p:extLst>
              <p:ext uri="{D42A27DB-BD31-4B8C-83A1-F6EECF244321}">
                <p14:modId xmlns:p14="http://schemas.microsoft.com/office/powerpoint/2010/main" val="2966094580"/>
              </p:ext>
            </p:extLst>
          </p:nvPr>
        </p:nvGraphicFramePr>
        <p:xfrm>
          <a:off x="805218" y="2074459"/>
          <a:ext cx="9826388" cy="4067588"/>
        </p:xfrm>
        <a:graphic>
          <a:graphicData uri="http://schemas.openxmlformats.org/drawingml/2006/table">
            <a:tbl>
              <a:tblPr firstRow="1" bandRow="1">
                <a:tableStyleId>{5C22544A-7EE6-4342-B048-85BDC9FD1C3A}</a:tableStyleId>
              </a:tblPr>
              <a:tblGrid>
                <a:gridCol w="4562681"/>
                <a:gridCol w="5263707"/>
              </a:tblGrid>
              <a:tr h="365620">
                <a:tc>
                  <a:txBody>
                    <a:bodyPr/>
                    <a:lstStyle/>
                    <a:p>
                      <a:pPr algn="ctr"/>
                      <a:r>
                        <a:rPr lang="en-US" sz="2800" dirty="0" smtClean="0"/>
                        <a:t>Source Text</a:t>
                      </a:r>
                      <a:endParaRPr lang="en-US" sz="2800" dirty="0"/>
                    </a:p>
                  </a:txBody>
                  <a:tcPr/>
                </a:tc>
                <a:tc>
                  <a:txBody>
                    <a:bodyPr/>
                    <a:lstStyle/>
                    <a:p>
                      <a:pPr algn="ctr"/>
                      <a:r>
                        <a:rPr lang="en-US" sz="2800" dirty="0" smtClean="0"/>
                        <a:t>Target Text</a:t>
                      </a:r>
                      <a:endParaRPr lang="en-US" sz="2800" dirty="0"/>
                    </a:p>
                  </a:txBody>
                  <a:tcPr/>
                </a:tc>
              </a:tr>
              <a:tr h="631071">
                <a:tc>
                  <a:txBody>
                    <a:bodyPr/>
                    <a:lstStyle/>
                    <a:p>
                      <a:pPr algn="ctr"/>
                      <a:r>
                        <a:rPr lang="en-US" sz="2400" dirty="0" smtClean="0"/>
                        <a:t>The Seven Suspended Odes (Al-Muallaqat)</a:t>
                      </a:r>
                      <a:endParaRPr lang="en-US" sz="2400" dirty="0"/>
                    </a:p>
                  </a:txBody>
                  <a:tcPr/>
                </a:tc>
                <a:tc>
                  <a:txBody>
                    <a:bodyPr/>
                    <a:lstStyle/>
                    <a:p>
                      <a:pPr algn="ctr"/>
                      <a:r>
                        <a:rPr lang="en-US" sz="2400" dirty="0" smtClean="0"/>
                        <a:t>A. J. Arberry’s</a:t>
                      </a:r>
                      <a:r>
                        <a:rPr lang="en-US" sz="2400" baseline="0" dirty="0" smtClean="0"/>
                        <a:t> Translation</a:t>
                      </a:r>
                      <a:endParaRPr lang="en-US" sz="2400" dirty="0"/>
                    </a:p>
                  </a:txBody>
                  <a:tcPr/>
                </a:tc>
              </a:tr>
              <a:tr h="11719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kern="1200" dirty="0" smtClean="0">
                          <a:solidFill>
                            <a:schemeClr val="dk1"/>
                          </a:solidFill>
                          <a:effectLst/>
                          <a:latin typeface="+mn-lt"/>
                          <a:ea typeface="+mn-ea"/>
                          <a:cs typeface="+mn-cs"/>
                        </a:rPr>
                        <a:t>الأنباري، أبو بكر محمد بن القاسم بن بشار، </a:t>
                      </a:r>
                      <a:r>
                        <a:rPr lang="ar-DZ" sz="2400" b="1" kern="1200" dirty="0" smtClean="0">
                          <a:solidFill>
                            <a:schemeClr val="dk1"/>
                          </a:solidFill>
                          <a:effectLst/>
                          <a:latin typeface="+mn-lt"/>
                          <a:ea typeface="+mn-ea"/>
                          <a:cs typeface="+mn-cs"/>
                        </a:rPr>
                        <a:t>شرح القصائد السبع الطوال الجاهليات</a:t>
                      </a:r>
                      <a:r>
                        <a:rPr lang="ar-DZ" sz="2400" kern="1200" dirty="0" smtClean="0">
                          <a:solidFill>
                            <a:schemeClr val="dk1"/>
                          </a:solidFill>
                          <a:effectLst/>
                          <a:latin typeface="+mn-lt"/>
                          <a:ea typeface="+mn-ea"/>
                          <a:cs typeface="+mn-cs"/>
                        </a:rPr>
                        <a:t>، دار المعارف، القاهرة،  2005</a:t>
                      </a:r>
                      <a:endParaRPr lang="en-US" sz="2400" kern="1200" dirty="0" smtClean="0">
                        <a:solidFill>
                          <a:schemeClr val="dk1"/>
                        </a:solidFill>
                        <a:effectLst/>
                        <a:latin typeface="+mn-lt"/>
                        <a:ea typeface="+mn-ea"/>
                        <a:cs typeface="+mn-cs"/>
                      </a:endParaRPr>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Arberry, A. 1957. </a:t>
                      </a:r>
                      <a:r>
                        <a:rPr lang="en-US" sz="2400" i="1" kern="1200" dirty="0" smtClean="0">
                          <a:solidFill>
                            <a:schemeClr val="dk1"/>
                          </a:solidFill>
                          <a:effectLst/>
                          <a:latin typeface="+mn-lt"/>
                          <a:ea typeface="+mn-ea"/>
                          <a:cs typeface="+mn-cs"/>
                        </a:rPr>
                        <a:t>The Seven Odes</a:t>
                      </a:r>
                      <a:r>
                        <a:rPr lang="en-US" sz="2400" kern="1200" dirty="0" smtClean="0">
                          <a:solidFill>
                            <a:schemeClr val="dk1"/>
                          </a:solidFill>
                          <a:effectLst/>
                          <a:latin typeface="+mn-lt"/>
                          <a:ea typeface="+mn-ea"/>
                          <a:cs typeface="+mn-cs"/>
                        </a:rPr>
                        <a:t>.</a:t>
                      </a:r>
                      <a:r>
                        <a:rPr lang="en-US" sz="2400" i="1" kern="120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George Allen and Unwin Ltd.</a:t>
                      </a:r>
                    </a:p>
                    <a:p>
                      <a:pPr algn="ctr"/>
                      <a:endParaRPr lang="en-US" sz="2400" dirty="0"/>
                    </a:p>
                  </a:txBody>
                  <a:tcPr/>
                </a:tc>
              </a:tr>
              <a:tr h="1171988">
                <a:tc>
                  <a:txBody>
                    <a:bodyPr/>
                    <a:lstStyle/>
                    <a:p>
                      <a:pPr algn="ctr"/>
                      <a:r>
                        <a:rPr lang="en-US" sz="2400" dirty="0" smtClean="0"/>
                        <a:t>Can be found in Appendix 3 of</a:t>
                      </a:r>
                      <a:r>
                        <a:rPr lang="en-US" sz="2400" baseline="0" dirty="0" smtClean="0"/>
                        <a:t> the Thesis</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Can be found in Appendix 2 of</a:t>
                      </a:r>
                      <a:r>
                        <a:rPr lang="en-US" sz="2400" baseline="0" dirty="0" smtClean="0"/>
                        <a:t> the Thesis</a:t>
                      </a:r>
                      <a:endParaRPr lang="en-US" sz="2400" dirty="0" smtClean="0"/>
                    </a:p>
                    <a:p>
                      <a:pPr algn="ctr"/>
                      <a:endParaRPr lang="en-US" sz="2400" dirty="0"/>
                    </a:p>
                  </a:txBody>
                  <a:tcPr/>
                </a:tc>
              </a:tr>
            </a:tbl>
          </a:graphicData>
        </a:graphic>
      </p:graphicFrame>
    </p:spTree>
    <p:extLst>
      <p:ext uri="{BB962C8B-B14F-4D97-AF65-F5344CB8AC3E}">
        <p14:creationId xmlns:p14="http://schemas.microsoft.com/office/powerpoint/2010/main" val="420880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14362" y="2850895"/>
            <a:ext cx="11310938" cy="4007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3600" dirty="0"/>
          </a:p>
        </p:txBody>
      </p:sp>
      <p:sp>
        <p:nvSpPr>
          <p:cNvPr id="8"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mn-lt"/>
              </a:rPr>
              <a:t>Organization of Thesis</a:t>
            </a:r>
            <a:endParaRPr lang="en-US" sz="4000" b="1" dirty="0">
              <a:solidFill>
                <a:schemeClr val="bg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324799782"/>
              </p:ext>
            </p:extLst>
          </p:nvPr>
        </p:nvGraphicFramePr>
        <p:xfrm>
          <a:off x="1827283" y="1947965"/>
          <a:ext cx="9554949" cy="3961515"/>
        </p:xfrm>
        <a:graphic>
          <a:graphicData uri="http://schemas.openxmlformats.org/drawingml/2006/table">
            <a:tbl>
              <a:tblPr firstRow="1" bandRow="1">
                <a:tableStyleId>{5C22544A-7EE6-4342-B048-85BDC9FD1C3A}</a:tableStyleId>
              </a:tblPr>
              <a:tblGrid>
                <a:gridCol w="3723934"/>
                <a:gridCol w="5831015"/>
              </a:tblGrid>
              <a:tr h="693825">
                <a:tc>
                  <a:txBody>
                    <a:bodyPr/>
                    <a:lstStyle/>
                    <a:p>
                      <a:pPr algn="ctr"/>
                      <a:r>
                        <a:rPr lang="en-US" sz="2500" b="1" dirty="0" smtClean="0"/>
                        <a:t>Chapter</a:t>
                      </a:r>
                      <a:endParaRPr lang="en-US" sz="2500" b="1" dirty="0"/>
                    </a:p>
                  </a:txBody>
                  <a:tcPr/>
                </a:tc>
                <a:tc>
                  <a:txBody>
                    <a:bodyPr/>
                    <a:lstStyle/>
                    <a:p>
                      <a:pPr algn="ctr"/>
                      <a:r>
                        <a:rPr lang="en-US" sz="2500" b="1" dirty="0" smtClean="0"/>
                        <a:t>Content</a:t>
                      </a:r>
                      <a:endParaRPr lang="en-US" sz="2500" b="1" dirty="0"/>
                    </a:p>
                  </a:txBody>
                  <a:tcPr/>
                </a:tc>
              </a:tr>
              <a:tr h="544615">
                <a:tc>
                  <a:txBody>
                    <a:bodyPr/>
                    <a:lstStyle/>
                    <a:p>
                      <a:pPr algn="ctr"/>
                      <a:r>
                        <a:rPr lang="en-US" b="1" dirty="0" smtClean="0"/>
                        <a:t>ONE</a:t>
                      </a:r>
                      <a:endParaRPr lang="en-US" b="1" dirty="0"/>
                    </a:p>
                  </a:txBody>
                  <a:tcPr/>
                </a:tc>
                <a:tc>
                  <a:txBody>
                    <a:bodyPr/>
                    <a:lstStyle/>
                    <a:p>
                      <a:pPr algn="ctr"/>
                      <a:r>
                        <a:rPr lang="en-US" b="1" dirty="0" smtClean="0"/>
                        <a:t>INTRODUCTION</a:t>
                      </a:r>
                      <a:endParaRPr lang="en-US" b="1" dirty="0"/>
                    </a:p>
                  </a:txBody>
                  <a:tcPr/>
                </a:tc>
              </a:tr>
              <a:tr h="544615">
                <a:tc>
                  <a:txBody>
                    <a:bodyPr/>
                    <a:lstStyle/>
                    <a:p>
                      <a:pPr algn="ctr"/>
                      <a:r>
                        <a:rPr lang="en-US" b="1" dirty="0" smtClean="0"/>
                        <a:t>TWO</a:t>
                      </a:r>
                      <a:endParaRPr lang="en-US" b="1" dirty="0"/>
                    </a:p>
                  </a:txBody>
                  <a:tcPr/>
                </a:tc>
                <a:tc>
                  <a:txBody>
                    <a:bodyPr/>
                    <a:lstStyle/>
                    <a:p>
                      <a:pPr algn="ctr"/>
                      <a:r>
                        <a:rPr lang="en-US" sz="1800" kern="1200" dirty="0" smtClean="0">
                          <a:solidFill>
                            <a:schemeClr val="dk1"/>
                          </a:solidFill>
                          <a:effectLst/>
                          <a:latin typeface="+mn-lt"/>
                          <a:ea typeface="+mn-ea"/>
                          <a:cs typeface="+mn-cs"/>
                        </a:rPr>
                        <a:t>REVIEW OF LITERATURE</a:t>
                      </a:r>
                      <a:endParaRPr lang="en-US" b="1" dirty="0"/>
                    </a:p>
                  </a:txBody>
                  <a:tcPr/>
                </a:tc>
              </a:tr>
              <a:tr h="544615">
                <a:tc>
                  <a:txBody>
                    <a:bodyPr/>
                    <a:lstStyle/>
                    <a:p>
                      <a:pPr algn="ctr"/>
                      <a:r>
                        <a:rPr lang="en-US" b="1" dirty="0" smtClean="0"/>
                        <a:t>THREE</a:t>
                      </a:r>
                      <a:endParaRPr lang="en-US" b="1" dirty="0"/>
                    </a:p>
                  </a:txBody>
                  <a:tcPr/>
                </a:tc>
                <a:tc>
                  <a:txBody>
                    <a:bodyPr/>
                    <a:lstStyle/>
                    <a:p>
                      <a:pPr algn="ctr"/>
                      <a:r>
                        <a:rPr lang="en-US" sz="1800" kern="1200" dirty="0" smtClean="0">
                          <a:solidFill>
                            <a:schemeClr val="dk1"/>
                          </a:solidFill>
                          <a:effectLst/>
                          <a:latin typeface="+mn-lt"/>
                          <a:ea typeface="+mn-ea"/>
                          <a:cs typeface="+mn-cs"/>
                        </a:rPr>
                        <a:t>ANALYSIS: LEXICAL NON-EQUIVALENCE</a:t>
                      </a:r>
                      <a:endParaRPr lang="en-US" b="1" dirty="0"/>
                    </a:p>
                  </a:txBody>
                  <a:tcPr/>
                </a:tc>
              </a:tr>
              <a:tr h="544615">
                <a:tc>
                  <a:txBody>
                    <a:bodyPr/>
                    <a:lstStyle/>
                    <a:p>
                      <a:pPr algn="ctr"/>
                      <a:r>
                        <a:rPr lang="en-US" b="1" dirty="0" smtClean="0"/>
                        <a:t>FOUR</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 MUALLAQAT AND EMOTIVE MEANING</a:t>
                      </a:r>
                    </a:p>
                  </a:txBody>
                  <a:tcPr/>
                </a:tc>
              </a:tr>
              <a:tr h="544615">
                <a:tc>
                  <a:txBody>
                    <a:bodyPr/>
                    <a:lstStyle/>
                    <a:p>
                      <a:pPr algn="ctr"/>
                      <a:r>
                        <a:rPr lang="en-US" b="1" dirty="0" smtClean="0"/>
                        <a:t>FIVE</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AL-MUALLAQAT AND CULTURAL ASPECT OF MEANING</a:t>
                      </a:r>
                    </a:p>
                  </a:txBody>
                  <a:tcPr/>
                </a:tc>
              </a:tr>
              <a:tr h="544615">
                <a:tc>
                  <a:txBody>
                    <a:bodyPr/>
                    <a:lstStyle/>
                    <a:p>
                      <a:pPr algn="ctr"/>
                      <a:r>
                        <a:rPr lang="en-US" b="1" dirty="0" smtClean="0"/>
                        <a:t>SIX</a:t>
                      </a:r>
                      <a:endParaRPr lang="en-US" b="1" dirty="0"/>
                    </a:p>
                  </a:txBody>
                  <a:tcPr/>
                </a:tc>
                <a:tc>
                  <a:txBody>
                    <a:bodyPr/>
                    <a:lstStyle/>
                    <a:p>
                      <a:pPr algn="ctr"/>
                      <a:r>
                        <a:rPr lang="en-US" sz="1800" kern="1200" dirty="0" smtClean="0">
                          <a:solidFill>
                            <a:schemeClr val="dk1"/>
                          </a:solidFill>
                          <a:effectLst/>
                          <a:latin typeface="+mn-lt"/>
                          <a:ea typeface="+mn-ea"/>
                          <a:cs typeface="+mn-cs"/>
                        </a:rPr>
                        <a:t>CONCLUSION AND RECOMMENDATIONS</a:t>
                      </a:r>
                      <a:endParaRPr lang="en-US" b="1" dirty="0"/>
                    </a:p>
                  </a:txBody>
                  <a:tcPr/>
                </a:tc>
              </a:tr>
            </a:tbl>
          </a:graphicData>
        </a:graphic>
      </p:graphicFrame>
    </p:spTree>
    <p:extLst>
      <p:ext uri="{BB962C8B-B14F-4D97-AF65-F5344CB8AC3E}">
        <p14:creationId xmlns:p14="http://schemas.microsoft.com/office/powerpoint/2010/main" val="2351592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anim calcmode="lin" valueType="num">
                                      <p:cBhvr>
                                        <p:cTn id="12"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14362" y="1561337"/>
            <a:ext cx="10987087" cy="6462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dirty="0"/>
          </a:p>
        </p:txBody>
      </p:sp>
      <p:sp>
        <p:nvSpPr>
          <p:cNvPr id="7" name="Subtitle 2"/>
          <p:cNvSpPr txBox="1">
            <a:spLocks/>
          </p:cNvSpPr>
          <p:nvPr/>
        </p:nvSpPr>
        <p:spPr>
          <a:xfrm>
            <a:off x="188941" y="1470855"/>
            <a:ext cx="11814118" cy="33800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0" indent="-742950" algn="l">
              <a:lnSpc>
                <a:spcPct val="100000"/>
              </a:lnSpc>
              <a:buAutoNum type="arabicPeriod"/>
            </a:pPr>
            <a:r>
              <a:rPr lang="en-US" sz="2450" dirty="0" smtClean="0"/>
              <a:t>A linguistic framework has been the bedrock on which the thesis is based.</a:t>
            </a:r>
          </a:p>
          <a:p>
            <a:pPr marL="742950" lvl="0" indent="-742950" algn="l">
              <a:lnSpc>
                <a:spcPct val="100000"/>
              </a:lnSpc>
              <a:buAutoNum type="arabicPeriod"/>
            </a:pPr>
            <a:r>
              <a:rPr lang="en-US" sz="2450" dirty="0" smtClean="0"/>
              <a:t>The seven Odes have been thoroughly read, examined and analyzed semantically and linguistically. </a:t>
            </a:r>
          </a:p>
          <a:p>
            <a:pPr marL="742950" lvl="0" indent="-742950" algn="l">
              <a:lnSpc>
                <a:spcPct val="100000"/>
              </a:lnSpc>
              <a:buAutoNum type="arabicPeriod"/>
            </a:pPr>
            <a:r>
              <a:rPr lang="en-US" sz="2450" dirty="0"/>
              <a:t> </a:t>
            </a:r>
            <a:r>
              <a:rPr lang="en-US" sz="2450" dirty="0" smtClean="0"/>
              <a:t>A principle of triangulation has been adopted for the purpose of getting a cogent  explanation of the messages carried by the Odes (Al </a:t>
            </a:r>
            <a:r>
              <a:rPr lang="en-US" sz="2450" dirty="0" err="1" smtClean="0"/>
              <a:t>Anbari</a:t>
            </a:r>
            <a:r>
              <a:rPr lang="en-US" sz="2450" dirty="0" smtClean="0"/>
              <a:t>, </a:t>
            </a:r>
            <a:r>
              <a:rPr lang="en-US" sz="2450" dirty="0" err="1" smtClean="0"/>
              <a:t>Azzawzani</a:t>
            </a:r>
            <a:r>
              <a:rPr lang="en-US" sz="2450" dirty="0" smtClean="0"/>
              <a:t>, Ibn </a:t>
            </a:r>
            <a:r>
              <a:rPr lang="en-US" sz="2450" dirty="0" err="1" smtClean="0"/>
              <a:t>Annahas</a:t>
            </a:r>
            <a:r>
              <a:rPr lang="en-US" sz="2450" dirty="0" smtClean="0"/>
              <a:t> and </a:t>
            </a:r>
            <a:r>
              <a:rPr lang="en-US" sz="2450" dirty="0" err="1" smtClean="0"/>
              <a:t>Attibrizi</a:t>
            </a:r>
            <a:r>
              <a:rPr lang="en-US" sz="2450" dirty="0" smtClean="0"/>
              <a:t> consulted)</a:t>
            </a:r>
          </a:p>
          <a:p>
            <a:pPr marL="742950" lvl="0" indent="-742950" algn="l">
              <a:lnSpc>
                <a:spcPct val="100000"/>
              </a:lnSpc>
              <a:buAutoNum type="arabicPeriod"/>
            </a:pPr>
            <a:r>
              <a:rPr lang="en-US" sz="2450" dirty="0" smtClean="0"/>
              <a:t>Each Ode has been thoroughly dissected for analysis. The seven odes have  been tabulated and placed in Appendix 1.</a:t>
            </a:r>
          </a:p>
          <a:p>
            <a:pPr marL="742950" lvl="0" indent="-742950" algn="l">
              <a:lnSpc>
                <a:spcPct val="100000"/>
              </a:lnSpc>
              <a:buAutoNum type="arabicPeriod"/>
            </a:pPr>
            <a:r>
              <a:rPr lang="en-US" sz="2450" dirty="0" smtClean="0"/>
              <a:t>The table displays the most salient features and manifestations of the problems encountered by Arberry.</a:t>
            </a:r>
          </a:p>
          <a:p>
            <a:pPr marL="742950" lvl="0" indent="-742950" algn="l">
              <a:lnSpc>
                <a:spcPct val="100000"/>
              </a:lnSpc>
              <a:buAutoNum type="arabicPeriod"/>
            </a:pPr>
            <a:r>
              <a:rPr lang="en-US" sz="2450" dirty="0" smtClean="0"/>
              <a:t>The table pulls apart the odes, to discuss the most recurrent problems in the text of the thesis.</a:t>
            </a:r>
            <a:endParaRPr lang="en-US" sz="2450" dirty="0"/>
          </a:p>
        </p:txBody>
      </p:sp>
      <p:sp>
        <p:nvSpPr>
          <p:cNvPr id="8"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mn-lt"/>
              </a:rPr>
              <a:t>Methodology</a:t>
            </a:r>
            <a:endParaRPr lang="en-US" sz="4000" b="1" dirty="0">
              <a:solidFill>
                <a:schemeClr val="bg1"/>
              </a:solidFill>
              <a:latin typeface="+mn-lt"/>
            </a:endParaRPr>
          </a:p>
        </p:txBody>
      </p:sp>
      <p:sp>
        <p:nvSpPr>
          <p:cNvPr id="9" name="Subtitle 2"/>
          <p:cNvSpPr txBox="1">
            <a:spLocks/>
          </p:cNvSpPr>
          <p:nvPr/>
        </p:nvSpPr>
        <p:spPr>
          <a:xfrm>
            <a:off x="614362" y="2069083"/>
            <a:ext cx="10987087" cy="9613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b="1" dirty="0"/>
          </a:p>
        </p:txBody>
      </p:sp>
    </p:spTree>
    <p:extLst>
      <p:ext uri="{BB962C8B-B14F-4D97-AF65-F5344CB8AC3E}">
        <p14:creationId xmlns:p14="http://schemas.microsoft.com/office/powerpoint/2010/main" val="152127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anim calcmode="lin" valueType="num">
                                      <p:cBhvr>
                                        <p:cTn id="23"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1000"/>
                                        <p:tgtEl>
                                          <p:spTgt spid="7">
                                            <p:txEl>
                                              <p:pRg st="4" end="4"/>
                                            </p:txEl>
                                          </p:spTgt>
                                        </p:tgtEl>
                                      </p:cBhvr>
                                    </p:animEffect>
                                    <p:anim calcmode="lin" valueType="num">
                                      <p:cBhvr>
                                        <p:cTn id="5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Effect transition="in" filter="fade">
                                      <p:cBhvr>
                                        <p:cTn id="64" dur="1000"/>
                                        <p:tgtEl>
                                          <p:spTgt spid="7">
                                            <p:txEl>
                                              <p:pRg st="5" end="5"/>
                                            </p:txEl>
                                          </p:spTgt>
                                        </p:tgtEl>
                                      </p:cBhvr>
                                    </p:animEffect>
                                    <p:anim calcmode="lin" valueType="num">
                                      <p:cBhvr>
                                        <p:cTn id="6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11082" y="1496054"/>
            <a:ext cx="11123717" cy="1281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Various approaches to translation</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Lexical incongruence</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Hyponymy</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Paraphrases</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Terms with partially equivalent meaning.</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Terms with different stylistic overtones</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Denotation/ connotation/ intensity</a:t>
            </a:r>
          </a:p>
          <a:p>
            <a:pPr marL="571500" indent="-571500" algn="just">
              <a:lnSpc>
                <a:spcPct val="110000"/>
              </a:lnSpc>
              <a:buFont typeface="Wingdings" panose="05000000000000000000" pitchFamily="2" charset="2"/>
              <a:buChar char="Ø"/>
            </a:pPr>
            <a:r>
              <a:rPr lang="en-US" sz="2500" dirty="0" smtClean="0">
                <a:solidFill>
                  <a:schemeClr val="tx1">
                    <a:lumMod val="95000"/>
                    <a:lumOff val="5000"/>
                  </a:schemeClr>
                </a:solidFill>
              </a:rPr>
              <a:t>Lexical gaps (social customs, flora and fauna, modes of dress, household articles, </a:t>
            </a:r>
            <a:r>
              <a:rPr lang="en-US" sz="2500" dirty="0" err="1" smtClean="0">
                <a:solidFill>
                  <a:schemeClr val="tx1">
                    <a:lumMod val="95000"/>
                    <a:lumOff val="5000"/>
                  </a:schemeClr>
                </a:solidFill>
              </a:rPr>
              <a:t>etc</a:t>
            </a:r>
            <a:r>
              <a:rPr lang="en-US" sz="2500" dirty="0" smtClean="0">
                <a:solidFill>
                  <a:schemeClr val="tx1">
                    <a:lumMod val="95000"/>
                    <a:lumOff val="5000"/>
                  </a:schemeClr>
                </a:solidFill>
              </a:rPr>
              <a:t>)</a:t>
            </a:r>
          </a:p>
          <a:p>
            <a:pPr marL="571500" indent="-571500" algn="just">
              <a:lnSpc>
                <a:spcPct val="110000"/>
              </a:lnSpc>
              <a:buFont typeface="Wingdings" panose="05000000000000000000" pitchFamily="2" charset="2"/>
              <a:buChar char="Ø"/>
            </a:pPr>
            <a:endParaRPr lang="en-US" sz="2500" dirty="0">
              <a:solidFill>
                <a:schemeClr val="tx1">
                  <a:lumMod val="95000"/>
                  <a:lumOff val="5000"/>
                </a:schemeClr>
              </a:solidFill>
            </a:endParaRPr>
          </a:p>
        </p:txBody>
      </p:sp>
      <p:sp>
        <p:nvSpPr>
          <p:cNvPr id="3" name="TextBox 2"/>
          <p:cNvSpPr txBox="1"/>
          <p:nvPr/>
        </p:nvSpPr>
        <p:spPr>
          <a:xfrm>
            <a:off x="2850776" y="6190328"/>
            <a:ext cx="3051067" cy="386738"/>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104627" y="5864113"/>
            <a:ext cx="4221999" cy="480751"/>
          </a:xfrm>
          <a:prstGeom prst="rect">
            <a:avLst/>
          </a:prstGeom>
          <a:solidFill>
            <a:schemeClr val="bg1"/>
          </a:solidFill>
        </p:spPr>
        <p:txBody>
          <a:bodyPr wrap="square" rtlCol="0">
            <a:spAutoFit/>
          </a:bodyPr>
          <a:lstStyle/>
          <a:p>
            <a:endParaRPr lang="en-US" dirty="0"/>
          </a:p>
        </p:txBody>
      </p:sp>
      <p:sp>
        <p:nvSpPr>
          <p:cNvPr id="9" name="Title 1"/>
          <p:cNvSpPr txBox="1">
            <a:spLocks/>
          </p:cNvSpPr>
          <p:nvPr/>
        </p:nvSpPr>
        <p:spPr>
          <a:xfrm>
            <a:off x="0" y="-72572"/>
            <a:ext cx="12192000" cy="1291771"/>
          </a:xfrm>
          <a:prstGeom prst="rect">
            <a:avLst/>
          </a:prstGeom>
          <a:solidFill>
            <a:srgbClr val="006666"/>
          </a:solidFill>
          <a:ln w="38100">
            <a:solidFill>
              <a:schemeClr val="accent4"/>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smtClean="0">
                <a:solidFill>
                  <a:schemeClr val="bg1"/>
                </a:solidFill>
                <a:latin typeface="+mn-lt"/>
              </a:rPr>
              <a:t>Topics analyzed and discussed throughout the study</a:t>
            </a:r>
            <a:endParaRPr lang="en-US" sz="3000" b="1" dirty="0">
              <a:solidFill>
                <a:schemeClr val="bg1"/>
              </a:solidFill>
              <a:latin typeface="+mn-lt"/>
            </a:endParaRPr>
          </a:p>
        </p:txBody>
      </p:sp>
    </p:spTree>
    <p:extLst>
      <p:ext uri="{BB962C8B-B14F-4D97-AF65-F5344CB8AC3E}">
        <p14:creationId xmlns:p14="http://schemas.microsoft.com/office/powerpoint/2010/main" val="1534702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3559</TotalTime>
  <Words>1270</Words>
  <Application>Microsoft Office PowerPoint</Application>
  <PresentationFormat>Widescreen</PresentationFormat>
  <Paragraphs>136</Paragraphs>
  <Slides>18</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Aparajita</vt: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Seeing that publication in specialized refereed journals is a yardstick to gauge the originality and importance of any PhD thesis, I have already published 4 different articles: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Islam</dc:creator>
  <cp:lastModifiedBy>Eyhab</cp:lastModifiedBy>
  <cp:revision>388</cp:revision>
  <dcterms:created xsi:type="dcterms:W3CDTF">2015-12-11T07:58:44Z</dcterms:created>
  <dcterms:modified xsi:type="dcterms:W3CDTF">2017-10-25T19:48:56Z</dcterms:modified>
</cp:coreProperties>
</file>