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 id="263" r:id="rId8"/>
    <p:sldId id="270" r:id="rId9"/>
    <p:sldId id="271" r:id="rId10"/>
    <p:sldId id="282" r:id="rId11"/>
    <p:sldId id="272" r:id="rId12"/>
    <p:sldId id="273" r:id="rId13"/>
    <p:sldId id="274" r:id="rId14"/>
    <p:sldId id="275" r:id="rId15"/>
    <p:sldId id="284"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10/1/2019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4" y="294481"/>
            <a:ext cx="10993549" cy="1475013"/>
          </a:xfrm>
        </p:spPr>
        <p:txBody>
          <a:bodyPr>
            <a:noAutofit/>
          </a:bodyPr>
          <a:lstStyle/>
          <a:p>
            <a:pPr algn="ctr"/>
            <a:r>
              <a:rPr lang="en-US" sz="4000" b="1" dirty="0" smtClean="0">
                <a:solidFill>
                  <a:schemeClr val="tx1"/>
                </a:solidFill>
                <a:latin typeface="Algerian" panose="04020705040A02060702" pitchFamily="82" charset="0"/>
              </a:rPr>
              <a:t>Translation: A Broad Overview  weaving its threads together</a:t>
            </a:r>
            <a:br>
              <a:rPr lang="en-US" sz="4000" b="1" dirty="0" smtClean="0">
                <a:solidFill>
                  <a:schemeClr val="tx1"/>
                </a:solidFill>
                <a:latin typeface="Algerian" panose="04020705040A02060702" pitchFamily="82" charset="0"/>
              </a:rPr>
            </a:br>
            <a:endParaRPr lang="en-US" sz="4000" b="1" dirty="0">
              <a:solidFill>
                <a:schemeClr val="tx1"/>
              </a:solidFill>
              <a:latin typeface="Algerian" panose="04020705040A02060702" pitchFamily="82" charset="0"/>
            </a:endParaRPr>
          </a:p>
        </p:txBody>
      </p:sp>
      <p:sp>
        <p:nvSpPr>
          <p:cNvPr id="3" name="Subtitle 2"/>
          <p:cNvSpPr>
            <a:spLocks noGrp="1"/>
          </p:cNvSpPr>
          <p:nvPr>
            <p:ph type="subTitle" idx="1"/>
          </p:nvPr>
        </p:nvSpPr>
        <p:spPr>
          <a:xfrm>
            <a:off x="511222" y="1856794"/>
            <a:ext cx="10993546" cy="2604589"/>
          </a:xfrm>
        </p:spPr>
        <p:txBody>
          <a:bodyPr>
            <a:normAutofit/>
          </a:bodyPr>
          <a:lstStyle/>
          <a:p>
            <a:pPr algn="ctr"/>
            <a:r>
              <a:rPr lang="en-US" sz="2000" cap="none" dirty="0" smtClean="0">
                <a:solidFill>
                  <a:srgbClr val="0070C0"/>
                </a:solidFill>
              </a:rPr>
              <a:t>   </a:t>
            </a:r>
            <a:r>
              <a:rPr lang="en-US" sz="2000" cap="none" dirty="0" err="1" smtClean="0">
                <a:solidFill>
                  <a:srgbClr val="0070C0"/>
                </a:solidFill>
              </a:rPr>
              <a:t>Dr</a:t>
            </a:r>
            <a:r>
              <a:rPr lang="en-US" sz="2000" cap="none" dirty="0" smtClean="0">
                <a:solidFill>
                  <a:srgbClr val="0070C0"/>
                </a:solidFill>
              </a:rPr>
              <a:t> </a:t>
            </a:r>
            <a:r>
              <a:rPr lang="en-US" sz="2000" cap="none" dirty="0">
                <a:solidFill>
                  <a:srgbClr val="0070C0"/>
                </a:solidFill>
              </a:rPr>
              <a:t>E</a:t>
            </a:r>
            <a:r>
              <a:rPr lang="en-US" sz="2000" cap="none" dirty="0" smtClean="0">
                <a:solidFill>
                  <a:srgbClr val="0070C0"/>
                </a:solidFill>
              </a:rPr>
              <a:t>yhab </a:t>
            </a:r>
            <a:r>
              <a:rPr lang="en-US" sz="2000" cap="none" dirty="0">
                <a:solidFill>
                  <a:srgbClr val="0070C0"/>
                </a:solidFill>
              </a:rPr>
              <a:t>B</a:t>
            </a:r>
            <a:r>
              <a:rPr lang="en-US" sz="2000" cap="none" dirty="0" smtClean="0">
                <a:solidFill>
                  <a:srgbClr val="0070C0"/>
                </a:solidFill>
              </a:rPr>
              <a:t>ader </a:t>
            </a:r>
            <a:r>
              <a:rPr lang="en-US" sz="2000" cap="none" dirty="0" err="1" smtClean="0">
                <a:solidFill>
                  <a:srgbClr val="0070C0"/>
                </a:solidFill>
              </a:rPr>
              <a:t>Eddin</a:t>
            </a:r>
            <a:endParaRPr lang="en-US" sz="2000" cap="none" dirty="0" smtClean="0">
              <a:solidFill>
                <a:srgbClr val="0070C0"/>
              </a:solidFill>
            </a:endParaRPr>
          </a:p>
          <a:p>
            <a:pPr algn="ctr"/>
            <a:r>
              <a:rPr lang="en-US" sz="2000" cap="none" dirty="0" smtClean="0">
                <a:solidFill>
                  <a:srgbClr val="0070C0"/>
                </a:solidFill>
              </a:rPr>
              <a:t>English Department, Faculty of Languages and Translation</a:t>
            </a:r>
          </a:p>
          <a:p>
            <a:pPr algn="ctr"/>
            <a:r>
              <a:rPr lang="en-US" sz="2000" cap="none" dirty="0" smtClean="0">
                <a:solidFill>
                  <a:srgbClr val="0070C0"/>
                </a:solidFill>
              </a:rPr>
              <a:t>King </a:t>
            </a:r>
            <a:r>
              <a:rPr lang="en-US" sz="2000" cap="none" dirty="0">
                <a:solidFill>
                  <a:srgbClr val="0070C0"/>
                </a:solidFill>
              </a:rPr>
              <a:t>K</a:t>
            </a:r>
            <a:r>
              <a:rPr lang="en-US" sz="2000" cap="none" dirty="0" smtClean="0">
                <a:solidFill>
                  <a:srgbClr val="0070C0"/>
                </a:solidFill>
              </a:rPr>
              <a:t>halid </a:t>
            </a:r>
            <a:r>
              <a:rPr lang="en-US" sz="2000" cap="none" dirty="0">
                <a:solidFill>
                  <a:srgbClr val="0070C0"/>
                </a:solidFill>
              </a:rPr>
              <a:t>U</a:t>
            </a:r>
            <a:r>
              <a:rPr lang="en-US" sz="2000" cap="none" dirty="0" smtClean="0">
                <a:solidFill>
                  <a:srgbClr val="0070C0"/>
                </a:solidFill>
              </a:rPr>
              <a:t>niversity</a:t>
            </a:r>
          </a:p>
          <a:p>
            <a:pPr algn="ctr"/>
            <a:r>
              <a:rPr lang="en-US" sz="2500" cap="none" dirty="0" smtClean="0">
                <a:solidFill>
                  <a:srgbClr val="FFFF00"/>
                </a:solidFill>
              </a:rPr>
              <a:t>October 1, 2019</a:t>
            </a:r>
            <a:endParaRPr lang="en-US" sz="2500" cap="none"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194" y="3159089"/>
            <a:ext cx="3771865" cy="316443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2930" y="3160971"/>
            <a:ext cx="3911813" cy="3164439"/>
          </a:xfrm>
          <a:prstGeom prst="rect">
            <a:avLst/>
          </a:prstGeom>
        </p:spPr>
      </p:pic>
    </p:spTree>
    <p:extLst>
      <p:ext uri="{BB962C8B-B14F-4D97-AF65-F5344CB8AC3E}">
        <p14:creationId xmlns:p14="http://schemas.microsoft.com/office/powerpoint/2010/main" val="391214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1000"/>
                                        <p:tgtEl>
                                          <p:spTgt spid="4"/>
                                        </p:tgtEl>
                                      </p:cBhvr>
                                    </p:animEffect>
                                    <p:anim calcmode="lin" valueType="num">
                                      <p:cBhvr>
                                        <p:cTn id="42" dur="1000" fill="hold"/>
                                        <p:tgtEl>
                                          <p:spTgt spid="4"/>
                                        </p:tgtEl>
                                        <p:attrNameLst>
                                          <p:attrName>ppt_x</p:attrName>
                                        </p:attrNameLst>
                                      </p:cBhvr>
                                      <p:tavLst>
                                        <p:tav tm="0">
                                          <p:val>
                                            <p:strVal val="#ppt_x"/>
                                          </p:val>
                                        </p:tav>
                                        <p:tav tm="100000">
                                          <p:val>
                                            <p:strVal val="#ppt_x"/>
                                          </p:val>
                                        </p:tav>
                                      </p:tavLst>
                                    </p:anim>
                                    <p:anim calcmode="lin" valueType="num">
                                      <p:cBhvr>
                                        <p:cTn id="4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423" y="814414"/>
            <a:ext cx="11029616" cy="1013800"/>
          </a:xfrm>
        </p:spPr>
        <p:txBody>
          <a:bodyPr>
            <a:normAutofit fontScale="90000"/>
          </a:bodyPr>
          <a:lstStyle/>
          <a:p>
            <a:r>
              <a:rPr lang="en-US" b="1" dirty="0">
                <a:solidFill>
                  <a:srgbClr val="FFFF00"/>
                </a:solidFill>
              </a:rPr>
              <a:t>What information could a good dictionary provide to its user?</a:t>
            </a:r>
            <a:br>
              <a:rPr lang="en-US" b="1" dirty="0">
                <a:solidFill>
                  <a:srgbClr val="FFFF00"/>
                </a:solidFill>
              </a:rPr>
            </a:br>
            <a:endParaRPr lang="en-US" dirty="0">
              <a:solidFill>
                <a:srgbClr val="FFFF00"/>
              </a:solidFill>
            </a:endParaRPr>
          </a:p>
        </p:txBody>
      </p:sp>
      <p:sp>
        <p:nvSpPr>
          <p:cNvPr id="3" name="Content Placeholder 2"/>
          <p:cNvSpPr>
            <a:spLocks noGrp="1"/>
          </p:cNvSpPr>
          <p:nvPr>
            <p:ph idx="1"/>
          </p:nvPr>
        </p:nvSpPr>
        <p:spPr>
          <a:xfrm>
            <a:off x="567544" y="1991987"/>
            <a:ext cx="11029615" cy="4030585"/>
          </a:xfrm>
        </p:spPr>
        <p:txBody>
          <a:bodyPr/>
          <a:lstStyle/>
          <a:p>
            <a:pPr lvl="0"/>
            <a:r>
              <a:rPr lang="en-US" sz="3000" dirty="0" smtClean="0">
                <a:solidFill>
                  <a:schemeClr val="tx1"/>
                </a:solidFill>
              </a:rPr>
              <a:t>learning </a:t>
            </a:r>
            <a:r>
              <a:rPr lang="en-US" sz="3000" dirty="0">
                <a:solidFill>
                  <a:schemeClr val="tx1"/>
                </a:solidFill>
              </a:rPr>
              <a:t>new words</a:t>
            </a:r>
          </a:p>
          <a:p>
            <a:pPr lvl="0"/>
            <a:r>
              <a:rPr lang="en-US" sz="3000" dirty="0">
                <a:solidFill>
                  <a:schemeClr val="tx1"/>
                </a:solidFill>
              </a:rPr>
              <a:t>learning the origin of a word</a:t>
            </a:r>
          </a:p>
          <a:p>
            <a:pPr lvl="0"/>
            <a:r>
              <a:rPr lang="en-US" sz="3000" dirty="0">
                <a:solidFill>
                  <a:schemeClr val="tx1"/>
                </a:solidFill>
              </a:rPr>
              <a:t>checking the parts of speech of a word</a:t>
            </a:r>
          </a:p>
          <a:p>
            <a:pPr lvl="0"/>
            <a:r>
              <a:rPr lang="en-US" sz="3000" dirty="0">
                <a:solidFill>
                  <a:schemeClr val="tx1"/>
                </a:solidFill>
              </a:rPr>
              <a:t>learning multiple meanings of a word</a:t>
            </a:r>
          </a:p>
          <a:p>
            <a:pPr lvl="0"/>
            <a:r>
              <a:rPr lang="en-US" sz="3000" dirty="0">
                <a:solidFill>
                  <a:schemeClr val="tx1"/>
                </a:solidFill>
              </a:rPr>
              <a:t>learning how to pronounce a word</a:t>
            </a:r>
          </a:p>
          <a:p>
            <a:pPr lvl="0"/>
            <a:r>
              <a:rPr lang="en-US" sz="3000" dirty="0">
                <a:solidFill>
                  <a:schemeClr val="tx1"/>
                </a:solidFill>
              </a:rPr>
              <a:t>constructing a sentence using the word</a:t>
            </a:r>
          </a:p>
          <a:p>
            <a:endParaRPr lang="ar-SA"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6137" y="2497540"/>
            <a:ext cx="2188902" cy="3713541"/>
          </a:xfrm>
          <a:prstGeom prst="rect">
            <a:avLst/>
          </a:prstGeom>
        </p:spPr>
      </p:pic>
    </p:spTree>
    <p:extLst>
      <p:ext uri="{BB962C8B-B14F-4D97-AF65-F5344CB8AC3E}">
        <p14:creationId xmlns:p14="http://schemas.microsoft.com/office/powerpoint/2010/main" val="283443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arn(inVertical)">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l="3281" t="35356" r="43686" b="17503"/>
          <a:stretch>
            <a:fillRect/>
          </a:stretch>
        </p:blipFill>
        <p:spPr bwMode="auto">
          <a:xfrm>
            <a:off x="2088107" y="1760561"/>
            <a:ext cx="8229600" cy="4543570"/>
          </a:xfrm>
          <a:prstGeom prst="rect">
            <a:avLst/>
          </a:prstGeom>
          <a:noFill/>
          <a:ln>
            <a:noFill/>
          </a:ln>
          <a:extLst/>
        </p:spPr>
      </p:pic>
    </p:spTree>
    <p:extLst>
      <p:ext uri="{BB962C8B-B14F-4D97-AF65-F5344CB8AC3E}">
        <p14:creationId xmlns:p14="http://schemas.microsoft.com/office/powerpoint/2010/main" val="34563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852281"/>
            <a:ext cx="11029616" cy="1013800"/>
          </a:xfrm>
        </p:spPr>
        <p:txBody>
          <a:bodyPr>
            <a:normAutofit fontScale="90000"/>
          </a:bodyPr>
          <a:lstStyle/>
          <a:p>
            <a:r>
              <a:rPr lang="en-US" dirty="0">
                <a:solidFill>
                  <a:srgbClr val="00B0F0"/>
                </a:solidFill>
              </a:rPr>
              <a:t>Following is a list of the most famous reliable dictionaries you may buy and keep for your own</a:t>
            </a:r>
            <a:br>
              <a:rPr lang="en-US" dirty="0">
                <a:solidFill>
                  <a:srgbClr val="00B0F0"/>
                </a:solidFill>
              </a:rPr>
            </a:br>
            <a:endParaRPr lang="en-US" dirty="0">
              <a:solidFill>
                <a:srgbClr val="00B0F0"/>
              </a:solidFill>
            </a:endParaRPr>
          </a:p>
        </p:txBody>
      </p:sp>
      <p:pic>
        <p:nvPicPr>
          <p:cNvPr id="4" name="Content Placeholder 3"/>
          <p:cNvPicPr>
            <a:picLocks noGrp="1" noChangeAspect="1"/>
          </p:cNvPicPr>
          <p:nvPr>
            <p:ph idx="1"/>
          </p:nvPr>
        </p:nvPicPr>
        <p:blipFill rotWithShape="1">
          <a:blip r:embed="rId2"/>
          <a:srcRect l="17675" t="19062" r="12380" b="9771"/>
          <a:stretch/>
        </p:blipFill>
        <p:spPr>
          <a:xfrm>
            <a:off x="777922" y="2047164"/>
            <a:ext cx="10263117" cy="4667535"/>
          </a:xfrm>
          <a:prstGeom prst="rect">
            <a:avLst/>
          </a:prstGeom>
        </p:spPr>
      </p:pic>
    </p:spTree>
    <p:extLst>
      <p:ext uri="{BB962C8B-B14F-4D97-AF65-F5344CB8AC3E}">
        <p14:creationId xmlns:p14="http://schemas.microsoft.com/office/powerpoint/2010/main" val="110703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Gird your loins and work on the following set of statements</a:t>
            </a:r>
            <a:endParaRPr lang="en-US" dirty="0"/>
          </a:p>
        </p:txBody>
      </p:sp>
      <p:sp>
        <p:nvSpPr>
          <p:cNvPr id="3" name="Content Placeholder 2"/>
          <p:cNvSpPr>
            <a:spLocks noGrp="1"/>
          </p:cNvSpPr>
          <p:nvPr>
            <p:ph idx="1"/>
          </p:nvPr>
        </p:nvSpPr>
        <p:spPr/>
        <p:txBody>
          <a:bodyPr>
            <a:normAutofit/>
          </a:bodyPr>
          <a:lstStyle/>
          <a:p>
            <a:r>
              <a:rPr lang="en-US" sz="3000" b="1" dirty="0"/>
              <a:t>Australian taxi protests stop </a:t>
            </a:r>
            <a:r>
              <a:rPr lang="en-US" sz="3000" b="1" dirty="0" smtClean="0"/>
              <a:t>traffic</a:t>
            </a:r>
          </a:p>
          <a:p>
            <a:pPr marL="0" indent="0">
              <a:buNone/>
            </a:pPr>
            <a:r>
              <a:rPr lang="en-US" sz="3000" b="1" dirty="0" smtClean="0"/>
              <a:t>…………………………………………………………………..</a:t>
            </a:r>
            <a:endParaRPr lang="en-US" sz="3000" dirty="0"/>
          </a:p>
          <a:p>
            <a:r>
              <a:rPr lang="en-US" sz="3000" b="1" dirty="0"/>
              <a:t>Australia and Indonesia restore full military </a:t>
            </a:r>
            <a:r>
              <a:rPr lang="en-US" sz="3000" b="1" dirty="0" smtClean="0"/>
              <a:t>ties</a:t>
            </a:r>
          </a:p>
          <a:p>
            <a:r>
              <a:rPr lang="en-US" sz="3000" b="1" dirty="0" smtClean="0"/>
              <a:t>…………………………………………………………….</a:t>
            </a:r>
            <a:endParaRPr lang="en-US" sz="3000" b="1" dirty="0"/>
          </a:p>
          <a:p>
            <a:endParaRPr lang="en-US" sz="3000" dirty="0"/>
          </a:p>
        </p:txBody>
      </p:sp>
    </p:spTree>
    <p:extLst>
      <p:ext uri="{BB962C8B-B14F-4D97-AF65-F5344CB8AC3E}">
        <p14:creationId xmlns:p14="http://schemas.microsoft.com/office/powerpoint/2010/main" val="318329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80496"/>
            <a:ext cx="12091916" cy="3678303"/>
          </a:xfrm>
        </p:spPr>
        <p:txBody>
          <a:bodyPr>
            <a:noAutofit/>
          </a:bodyPr>
          <a:lstStyle/>
          <a:p>
            <a:r>
              <a:rPr lang="en-US" sz="3000" dirty="0"/>
              <a:t>Flags flew at half-mast across the country on a national day of </a:t>
            </a:r>
            <a:r>
              <a:rPr lang="en-US" sz="3000" dirty="0" smtClean="0"/>
              <a:t>mourning</a:t>
            </a:r>
            <a:endParaRPr lang="en-US" sz="3000" dirty="0"/>
          </a:p>
          <a:p>
            <a:endParaRPr lang="en-US" sz="3000" dirty="0" smtClean="0"/>
          </a:p>
          <a:p>
            <a:endParaRPr lang="en-US" sz="3000" dirty="0"/>
          </a:p>
          <a:p>
            <a:endParaRPr lang="en-US" sz="3000" dirty="0" smtClean="0"/>
          </a:p>
          <a:p>
            <a:endParaRPr lang="en-US" sz="3000" dirty="0"/>
          </a:p>
          <a:p>
            <a:r>
              <a:rPr lang="en-US" sz="3000" dirty="0" smtClean="0"/>
              <a:t>Trump threatens Iran over uranium enrichment</a:t>
            </a:r>
            <a:endParaRPr lang="en-US" sz="3000" dirty="0"/>
          </a:p>
        </p:txBody>
      </p:sp>
    </p:spTree>
    <p:extLst>
      <p:ext uri="{BB962C8B-B14F-4D97-AF65-F5344CB8AC3E}">
        <p14:creationId xmlns:p14="http://schemas.microsoft.com/office/powerpoint/2010/main" val="6298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arn(inVertical)">
                                      <p:cBhvr>
                                        <p:cTn id="1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270" y="552031"/>
            <a:ext cx="11029616" cy="1013800"/>
          </a:xfrm>
        </p:spPr>
        <p:txBody>
          <a:bodyPr>
            <a:noAutofit/>
          </a:bodyPr>
          <a:lstStyle/>
          <a:p>
            <a:pPr algn="ctr"/>
            <a:r>
              <a:rPr lang="en-US" sz="3200" dirty="0" smtClean="0">
                <a:solidFill>
                  <a:srgbClr val="FFFF00"/>
                </a:solidFill>
              </a:rPr>
              <a:t>Distinction between translation and interpreting</a:t>
            </a:r>
            <a:endParaRPr lang="en-US" sz="3200" dirty="0">
              <a:solidFill>
                <a:srgbClr val="FFFF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97199418"/>
              </p:ext>
            </p:extLst>
          </p:nvPr>
        </p:nvGraphicFramePr>
        <p:xfrm>
          <a:off x="458363" y="1725231"/>
          <a:ext cx="11483430" cy="5410200"/>
        </p:xfrm>
        <a:graphic>
          <a:graphicData uri="http://schemas.openxmlformats.org/drawingml/2006/table">
            <a:tbl>
              <a:tblPr firstRow="1" bandRow="1">
                <a:tableStyleId>{5C22544A-7EE6-4342-B048-85BDC9FD1C3A}</a:tableStyleId>
              </a:tblPr>
              <a:tblGrid>
                <a:gridCol w="3608673"/>
                <a:gridCol w="7874757"/>
              </a:tblGrid>
              <a:tr h="370840">
                <a:tc>
                  <a:txBody>
                    <a:bodyPr/>
                    <a:lstStyle/>
                    <a:p>
                      <a:pPr algn="ctr"/>
                      <a:r>
                        <a:rPr lang="en-US" sz="2500" dirty="0" smtClean="0">
                          <a:solidFill>
                            <a:srgbClr val="FFFF00"/>
                          </a:solidFill>
                        </a:rPr>
                        <a:t>Translation </a:t>
                      </a:r>
                      <a:endParaRPr lang="en-US" sz="2500" dirty="0"/>
                    </a:p>
                  </a:txBody>
                  <a:tcPr/>
                </a:tc>
                <a:tc>
                  <a:txBody>
                    <a:bodyPr/>
                    <a:lstStyle/>
                    <a:p>
                      <a:pPr algn="ctr"/>
                      <a:r>
                        <a:rPr lang="en-US" sz="2500" dirty="0" smtClean="0">
                          <a:solidFill>
                            <a:srgbClr val="FFFF00"/>
                          </a:solidFill>
                        </a:rPr>
                        <a:t>Interpreting</a:t>
                      </a:r>
                      <a:endParaRPr lang="en-US" sz="2500" dirty="0"/>
                    </a:p>
                  </a:txBody>
                  <a:tcPr/>
                </a:tc>
              </a:tr>
              <a:tr h="370840">
                <a:tc>
                  <a:txBody>
                    <a:bodyPr/>
                    <a:lstStyle/>
                    <a:p>
                      <a:pPr algn="ctr"/>
                      <a:r>
                        <a:rPr lang="en-US" sz="2000" dirty="0" smtClean="0"/>
                        <a:t>Written language</a:t>
                      </a:r>
                      <a:endParaRPr lang="en-US" sz="2000" dirty="0"/>
                    </a:p>
                  </a:txBody>
                  <a:tcPr/>
                </a:tc>
                <a:tc>
                  <a:txBody>
                    <a:bodyPr/>
                    <a:lstStyle/>
                    <a:p>
                      <a:pPr algn="ctr"/>
                      <a:r>
                        <a:rPr lang="en-US" sz="2000" dirty="0" smtClean="0"/>
                        <a:t>Oral language</a:t>
                      </a:r>
                      <a:endParaRPr lang="en-US" sz="2000" dirty="0"/>
                    </a:p>
                  </a:txBody>
                  <a:tcPr/>
                </a:tc>
              </a:tr>
              <a:tr h="346492">
                <a:tc>
                  <a:txBody>
                    <a:bodyPr/>
                    <a:lstStyle/>
                    <a:p>
                      <a:pPr algn="ctr"/>
                      <a:r>
                        <a:rPr lang="en-US" sz="2000" dirty="0" smtClean="0"/>
                        <a:t>Author and addresses are NOT present</a:t>
                      </a:r>
                    </a:p>
                    <a:p>
                      <a:pPr algn="ctr"/>
                      <a:r>
                        <a:rPr lang="en-US" sz="2000" dirty="0" smtClean="0"/>
                        <a:t>Result?</a:t>
                      </a:r>
                    </a:p>
                    <a:p>
                      <a:pPr algn="ctr"/>
                      <a:r>
                        <a:rPr lang="en-US" sz="2000" dirty="0" smtClean="0"/>
                        <a:t>No overt interaction or direct feedback</a:t>
                      </a:r>
                      <a:endParaRPr lang="en-US" sz="2000" dirty="0"/>
                    </a:p>
                  </a:txBody>
                  <a:tcPr/>
                </a:tc>
                <a:tc>
                  <a:txBody>
                    <a:bodyPr/>
                    <a:lstStyle/>
                    <a:p>
                      <a:pPr algn="ctr"/>
                      <a:r>
                        <a:rPr lang="en-US" sz="2000" dirty="0" smtClean="0"/>
                        <a:t>BOTH Author and addresses are present</a:t>
                      </a:r>
                    </a:p>
                    <a:p>
                      <a:pPr algn="ctr"/>
                      <a:r>
                        <a:rPr lang="en-US" sz="2000" dirty="0" smtClean="0"/>
                        <a:t>Result?</a:t>
                      </a:r>
                    </a:p>
                    <a:p>
                      <a:pPr algn="ctr"/>
                      <a:r>
                        <a:rPr lang="en-US" sz="2000" dirty="0" smtClean="0"/>
                        <a:t>Overt interaction and direct feedback</a:t>
                      </a:r>
                    </a:p>
                    <a:p>
                      <a:pPr algn="ctr"/>
                      <a:endParaRPr lang="en-US" sz="2000" dirty="0"/>
                    </a:p>
                  </a:txBody>
                  <a:tcPr/>
                </a:tc>
              </a:tr>
              <a:tr h="346492">
                <a:tc>
                  <a:txBody>
                    <a:bodyPr/>
                    <a:lstStyle/>
                    <a:p>
                      <a:pPr algn="ctr"/>
                      <a:r>
                        <a:rPr lang="en-US" sz="2000" dirty="0" smtClean="0"/>
                        <a:t>Tools available, and not under</a:t>
                      </a:r>
                      <a:r>
                        <a:rPr lang="en-US" sz="2000" baseline="0" dirty="0" smtClean="0"/>
                        <a:t> the pressure of time</a:t>
                      </a:r>
                      <a:endParaRPr lang="en-US" sz="2000" dirty="0"/>
                    </a:p>
                  </a:txBody>
                  <a:tcPr/>
                </a:tc>
                <a:tc>
                  <a:txBody>
                    <a:bodyPr/>
                    <a:lstStyle/>
                    <a:p>
                      <a:pPr algn="ctr"/>
                      <a:r>
                        <a:rPr lang="en-US" sz="1800" b="0" i="0" kern="1200" dirty="0" smtClean="0">
                          <a:solidFill>
                            <a:schemeClr val="dk1"/>
                          </a:solidFill>
                          <a:effectLst/>
                          <a:latin typeface="+mn-lt"/>
                          <a:ea typeface="+mn-ea"/>
                          <a:cs typeface="+mn-cs"/>
                        </a:rPr>
                        <a:t>Able to translate in both directions on the spot, without using dictionaries or other supplemental reference materials</a:t>
                      </a:r>
                      <a:endParaRPr lang="en-US" sz="2000" dirty="0"/>
                    </a:p>
                  </a:txBody>
                  <a:tcPr/>
                </a:tc>
              </a:tr>
              <a:tr h="346492">
                <a:tc>
                  <a:txBody>
                    <a:bodyPr/>
                    <a:lstStyle/>
                    <a:p>
                      <a:pPr algn="ctr"/>
                      <a:endParaRPr lang="en-US" sz="2000" dirty="0"/>
                    </a:p>
                  </a:txBody>
                  <a:tcPr/>
                </a:tc>
                <a:tc>
                  <a:txBody>
                    <a:bodyPr/>
                    <a:lstStyle/>
                    <a:p>
                      <a:pPr algn="ctr"/>
                      <a:r>
                        <a:rPr lang="en-US" sz="1800" b="0" i="0" kern="1200" dirty="0" smtClean="0">
                          <a:solidFill>
                            <a:schemeClr val="dk1"/>
                          </a:solidFill>
                          <a:effectLst/>
                          <a:latin typeface="+mn-lt"/>
                          <a:ea typeface="+mn-ea"/>
                          <a:cs typeface="+mn-cs"/>
                        </a:rPr>
                        <a:t> Must have extraordinary listening abilities, especially for simultaneous interpreting</a:t>
                      </a:r>
                      <a:endParaRPr lang="en-US" sz="2000" dirty="0"/>
                    </a:p>
                  </a:txBody>
                  <a:tcPr/>
                </a:tc>
              </a:tr>
              <a:tr h="346492">
                <a:tc>
                  <a:txBody>
                    <a:bodyPr/>
                    <a:lstStyle/>
                    <a:p>
                      <a:pPr algn="ctr"/>
                      <a:endParaRPr lang="en-US" sz="2000" dirty="0"/>
                    </a:p>
                  </a:txBody>
                  <a:tcPr/>
                </a:tc>
                <a:tc>
                  <a:txBody>
                    <a:bodyPr/>
                    <a:lstStyle/>
                    <a:p>
                      <a:pPr algn="ctr"/>
                      <a:r>
                        <a:rPr lang="en-US" sz="1800" b="0" i="0" kern="1200" dirty="0" smtClean="0">
                          <a:solidFill>
                            <a:schemeClr val="dk1"/>
                          </a:solidFill>
                          <a:effectLst/>
                          <a:latin typeface="+mn-lt"/>
                          <a:ea typeface="+mn-ea"/>
                          <a:cs typeface="+mn-cs"/>
                        </a:rPr>
                        <a:t> Need to process and memorize the words that the source-language speaker is saying now, while simultaneously outputting in the target language the translation of words </a:t>
                      </a:r>
                      <a:endParaRPr lang="en-US" sz="2000" dirty="0"/>
                    </a:p>
                  </a:txBody>
                  <a:tcPr/>
                </a:tc>
              </a:tr>
              <a:tr h="346492">
                <a:tc>
                  <a:txBody>
                    <a:bodyPr/>
                    <a:lstStyle/>
                    <a:p>
                      <a:pPr algn="ctr"/>
                      <a:endParaRPr lang="en-US" sz="2000" dirty="0"/>
                    </a:p>
                  </a:txBody>
                  <a:tcPr/>
                </a:tc>
                <a:tc>
                  <a:txBody>
                    <a:bodyPr/>
                    <a:lstStyle/>
                    <a:p>
                      <a:pPr algn="ctr"/>
                      <a:r>
                        <a:rPr lang="en-US" sz="1800" b="0" i="0" kern="1200" dirty="0" smtClean="0">
                          <a:solidFill>
                            <a:schemeClr val="dk1"/>
                          </a:solidFill>
                          <a:effectLst/>
                          <a:latin typeface="+mn-lt"/>
                          <a:ea typeface="+mn-ea"/>
                          <a:cs typeface="+mn-cs"/>
                        </a:rPr>
                        <a:t>Must also possess excellent public speaking skills and the intellectual capacity to instantly transform idioms, colloquialisms and other culturally-specific references into analogous statements the target audience will understand.</a:t>
                      </a:r>
                      <a:endParaRPr lang="en-US" sz="2000" dirty="0"/>
                    </a:p>
                  </a:txBody>
                  <a:tcPr/>
                </a:tc>
              </a:tr>
            </a:tbl>
          </a:graphicData>
        </a:graphic>
      </p:graphicFrame>
    </p:spTree>
    <p:extLst>
      <p:ext uri="{BB962C8B-B14F-4D97-AF65-F5344CB8AC3E}">
        <p14:creationId xmlns:p14="http://schemas.microsoft.com/office/powerpoint/2010/main" val="194025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249" y="388257"/>
            <a:ext cx="11029616" cy="1013800"/>
          </a:xfrm>
        </p:spPr>
        <p:txBody>
          <a:bodyPr>
            <a:normAutofit/>
          </a:bodyPr>
          <a:lstStyle/>
          <a:p>
            <a:pPr algn="ctr"/>
            <a:r>
              <a:rPr lang="en-US" sz="3500" b="1" dirty="0" smtClean="0">
                <a:solidFill>
                  <a:srgbClr val="FFFF00"/>
                </a:solidFill>
              </a:rPr>
              <a:t>Why difficult?</a:t>
            </a:r>
            <a:endParaRPr lang="en-US" sz="3500" b="1" dirty="0">
              <a:solidFill>
                <a:srgbClr val="FFFF00"/>
              </a:solidFill>
            </a:endParaRPr>
          </a:p>
        </p:txBody>
      </p:sp>
      <p:sp>
        <p:nvSpPr>
          <p:cNvPr id="3" name="Content Placeholder 2"/>
          <p:cNvSpPr>
            <a:spLocks noGrp="1"/>
          </p:cNvSpPr>
          <p:nvPr>
            <p:ph idx="1"/>
          </p:nvPr>
        </p:nvSpPr>
        <p:spPr>
          <a:xfrm>
            <a:off x="0" y="3980285"/>
            <a:ext cx="11029615" cy="3678303"/>
          </a:xfrm>
        </p:spPr>
        <p:txBody>
          <a:bodyPr>
            <a:noAutofit/>
          </a:bodyPr>
          <a:lstStyle/>
          <a:p>
            <a:pPr>
              <a:buFont typeface="Wingdings" panose="05000000000000000000" pitchFamily="2" charset="2"/>
              <a:buChar char="q"/>
            </a:pPr>
            <a:r>
              <a:rPr lang="en-US" sz="2800" dirty="0" smtClean="0"/>
              <a:t> No breaks</a:t>
            </a:r>
          </a:p>
          <a:p>
            <a:pPr>
              <a:buFont typeface="Wingdings" panose="05000000000000000000" pitchFamily="2" charset="2"/>
              <a:buChar char="q"/>
            </a:pPr>
            <a:r>
              <a:rPr lang="en-US" sz="2800" dirty="0" smtClean="0"/>
              <a:t>Specialized vocabulary and high levels of speech (thorough knowledge of the subject matter)</a:t>
            </a:r>
          </a:p>
          <a:p>
            <a:pPr>
              <a:buFont typeface="Wingdings" panose="05000000000000000000" pitchFamily="2" charset="2"/>
              <a:buChar char="q"/>
            </a:pPr>
            <a:r>
              <a:rPr lang="en-US" sz="2800" dirty="0" smtClean="0"/>
              <a:t>Speed</a:t>
            </a:r>
          </a:p>
          <a:p>
            <a:pPr>
              <a:buFont typeface="Wingdings" panose="05000000000000000000" pitchFamily="2" charset="2"/>
              <a:buChar char="q"/>
            </a:pPr>
            <a:r>
              <a:rPr lang="en-US" sz="2800" dirty="0" smtClean="0"/>
              <a:t>Stress</a:t>
            </a:r>
          </a:p>
          <a:p>
            <a:pPr>
              <a:buFont typeface="Wingdings" panose="05000000000000000000" pitchFamily="2" charset="2"/>
              <a:buChar char="q"/>
            </a:pPr>
            <a:r>
              <a:rPr lang="en-US" sz="2800" dirty="0" smtClean="0"/>
              <a:t>Decalage (ear to voice span): the time between the speaker’s utterance and interpreter’s interpretation of that utterance.</a:t>
            </a:r>
          </a:p>
          <a:p>
            <a:pPr>
              <a:buFont typeface="Wingdings" panose="05000000000000000000" pitchFamily="2" charset="2"/>
              <a:buChar char="q"/>
            </a:pPr>
            <a:r>
              <a:rPr lang="en-US" sz="2800" dirty="0" smtClean="0"/>
              <a:t>Listening while speaking</a:t>
            </a:r>
          </a:p>
          <a:p>
            <a:pPr>
              <a:buFont typeface="Wingdings" panose="05000000000000000000" pitchFamily="2" charset="2"/>
              <a:buChar char="q"/>
            </a:pPr>
            <a:endParaRPr lang="en-US" sz="2800" dirty="0" smtClean="0"/>
          </a:p>
          <a:p>
            <a:pPr>
              <a:buFont typeface="Wingdings" panose="05000000000000000000" pitchFamily="2" charset="2"/>
              <a:buChar char="q"/>
            </a:pPr>
            <a:endParaRPr lang="en-US" sz="2800" dirty="0" smtClean="0"/>
          </a:p>
          <a:p>
            <a:pPr>
              <a:buFont typeface="Wingdings" panose="05000000000000000000" pitchFamily="2" charset="2"/>
              <a:buChar char="q"/>
            </a:pPr>
            <a:endParaRPr lang="en-US" sz="2800" dirty="0" smtClean="0"/>
          </a:p>
          <a:p>
            <a:pPr>
              <a:buFont typeface="Wingdings" panose="05000000000000000000" pitchFamily="2" charset="2"/>
              <a:buChar char="q"/>
            </a:pPr>
            <a:endParaRPr lang="en-US" sz="2800" dirty="0" smtClean="0"/>
          </a:p>
          <a:p>
            <a:pPr>
              <a:buFont typeface="Wingdings" panose="05000000000000000000" pitchFamily="2" charset="2"/>
              <a:buChar char="q"/>
            </a:pPr>
            <a:endParaRPr lang="en-US" sz="2800" dirty="0" smtClean="0"/>
          </a:p>
          <a:p>
            <a:pPr>
              <a:buFont typeface="Wingdings" panose="05000000000000000000" pitchFamily="2" charset="2"/>
              <a:buChar char="q"/>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9898" y="3088318"/>
            <a:ext cx="3706968" cy="1783934"/>
          </a:xfrm>
          <a:prstGeom prst="rect">
            <a:avLst/>
          </a:prstGeom>
        </p:spPr>
      </p:pic>
    </p:spTree>
    <p:extLst>
      <p:ext uri="{BB962C8B-B14F-4D97-AF65-F5344CB8AC3E}">
        <p14:creationId xmlns:p14="http://schemas.microsoft.com/office/powerpoint/2010/main" val="209789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For further discussion, please contact me at       ealdeen@kku.edu.sa</a:t>
            </a:r>
            <a:endParaRPr lang="en-US" cap="non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2022" y="2561521"/>
            <a:ext cx="11487955" cy="2968323"/>
          </a:xfrm>
        </p:spPr>
      </p:pic>
    </p:spTree>
    <p:extLst>
      <p:ext uri="{BB962C8B-B14F-4D97-AF65-F5344CB8AC3E}">
        <p14:creationId xmlns:p14="http://schemas.microsoft.com/office/powerpoint/2010/main" val="86817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385709"/>
            <a:ext cx="11029616" cy="1013800"/>
          </a:xfrm>
        </p:spPr>
        <p:txBody>
          <a:bodyPr>
            <a:normAutofit/>
          </a:bodyPr>
          <a:lstStyle/>
          <a:p>
            <a:pPr algn="ctr"/>
            <a:r>
              <a:rPr lang="en-US" sz="3500" b="1" dirty="0" smtClean="0">
                <a:solidFill>
                  <a:srgbClr val="FFFF00"/>
                </a:solidFill>
              </a:rPr>
              <a:t>Points to Discuss today:</a:t>
            </a:r>
            <a:endParaRPr lang="en-US" sz="3500" b="1" dirty="0">
              <a:solidFill>
                <a:srgbClr val="FFFF00"/>
              </a:solidFill>
            </a:endParaRPr>
          </a:p>
        </p:txBody>
      </p:sp>
      <p:sp>
        <p:nvSpPr>
          <p:cNvPr id="3" name="Content Placeholder 2"/>
          <p:cNvSpPr>
            <a:spLocks noGrp="1"/>
          </p:cNvSpPr>
          <p:nvPr>
            <p:ph idx="1"/>
          </p:nvPr>
        </p:nvSpPr>
        <p:spPr>
          <a:xfrm>
            <a:off x="581192" y="1715956"/>
            <a:ext cx="11029615" cy="4555155"/>
          </a:xfrm>
        </p:spPr>
        <p:txBody>
          <a:bodyPr>
            <a:noAutofit/>
          </a:bodyPr>
          <a:lstStyle/>
          <a:p>
            <a:pPr marL="0" indent="0">
              <a:buNone/>
            </a:pPr>
            <a:r>
              <a:rPr lang="en-US" sz="4000" dirty="0" smtClean="0"/>
              <a:t> </a:t>
            </a:r>
          </a:p>
          <a:p>
            <a:r>
              <a:rPr lang="en-US" sz="3000" dirty="0"/>
              <a:t>1. Translation </a:t>
            </a:r>
            <a:r>
              <a:rPr lang="en-US" sz="3000" dirty="0" smtClean="0"/>
              <a:t>History</a:t>
            </a:r>
          </a:p>
          <a:p>
            <a:r>
              <a:rPr lang="en-US" sz="3000" dirty="0" smtClean="0"/>
              <a:t> 2. Translation Definition</a:t>
            </a:r>
          </a:p>
          <a:p>
            <a:r>
              <a:rPr lang="en-US" sz="3000" dirty="0" smtClean="0"/>
              <a:t>3. Translation Importance</a:t>
            </a:r>
          </a:p>
          <a:p>
            <a:r>
              <a:rPr lang="en-US" sz="3000" dirty="0"/>
              <a:t>4</a:t>
            </a:r>
            <a:r>
              <a:rPr lang="en-US" sz="3000" dirty="0" smtClean="0"/>
              <a:t>. Translation Modes</a:t>
            </a:r>
          </a:p>
          <a:p>
            <a:r>
              <a:rPr lang="en-US" sz="3000" dirty="0"/>
              <a:t>5</a:t>
            </a:r>
            <a:r>
              <a:rPr lang="en-US" sz="3000" dirty="0" smtClean="0"/>
              <a:t>. Distinction between Translation and interpreting</a:t>
            </a:r>
          </a:p>
          <a:p>
            <a:r>
              <a:rPr lang="en-US" sz="3000" dirty="0"/>
              <a:t>6</a:t>
            </a:r>
            <a:r>
              <a:rPr lang="en-US" sz="3000" dirty="0" smtClean="0"/>
              <a:t>. Real Examples</a:t>
            </a:r>
          </a:p>
          <a:p>
            <a:r>
              <a:rPr lang="en-US" sz="3000" dirty="0"/>
              <a:t>7</a:t>
            </a:r>
            <a:r>
              <a:rPr lang="en-US" sz="3000" dirty="0" smtClean="0"/>
              <a:t>.  Difficulties</a:t>
            </a:r>
            <a:endParaRPr lang="en-US" sz="3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7631" y="1863176"/>
            <a:ext cx="3403176" cy="3038677"/>
          </a:xfrm>
          <a:prstGeom prst="rect">
            <a:avLst/>
          </a:prstGeom>
        </p:spPr>
      </p:pic>
    </p:spTree>
    <p:extLst>
      <p:ext uri="{BB962C8B-B14F-4D97-AF65-F5344CB8AC3E}">
        <p14:creationId xmlns:p14="http://schemas.microsoft.com/office/powerpoint/2010/main" val="247888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arn(inVertic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arn(inVertical)">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barn(inVertical)">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barn(inVertical)">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barn(inVertical)">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barn(inVertical)">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barn(inVertical)">
                                      <p:cBhvr>
                                        <p:cTn id="48" dur="5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barn(inVertical)">
                                      <p:cBhvr>
                                        <p:cTn id="5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FFFF00"/>
                </a:solidFill>
              </a:rPr>
              <a:t>History</a:t>
            </a:r>
            <a:endParaRPr lang="en-US" sz="4000" b="1" dirty="0">
              <a:solidFill>
                <a:srgbClr val="FFFF00"/>
              </a:solidFill>
            </a:endParaRPr>
          </a:p>
        </p:txBody>
      </p:sp>
      <p:sp>
        <p:nvSpPr>
          <p:cNvPr id="3" name="Content Placeholder 2"/>
          <p:cNvSpPr>
            <a:spLocks noGrp="1"/>
          </p:cNvSpPr>
          <p:nvPr>
            <p:ph idx="1"/>
          </p:nvPr>
        </p:nvSpPr>
        <p:spPr/>
        <p:txBody>
          <a:bodyPr>
            <a:normAutofit/>
          </a:bodyPr>
          <a:lstStyle/>
          <a:p>
            <a:r>
              <a:rPr lang="en-US" sz="2500" dirty="0"/>
              <a:t>The translation of the Hebrew Bible into Greek in the 3rd century </a:t>
            </a:r>
            <a:r>
              <a:rPr lang="en-US" sz="2500" dirty="0" smtClean="0"/>
              <a:t>BC </a:t>
            </a:r>
            <a:r>
              <a:rPr lang="en-US" sz="2500" dirty="0"/>
              <a:t>is regarded as the first major translation in the Western world</a:t>
            </a:r>
            <a:r>
              <a:rPr lang="en-US" sz="2500" dirty="0" smtClean="0"/>
              <a:t>.</a:t>
            </a:r>
          </a:p>
          <a:p>
            <a:r>
              <a:rPr lang="en-US" sz="2500" dirty="0" smtClean="0"/>
              <a:t> </a:t>
            </a:r>
            <a:r>
              <a:rPr lang="en-US" sz="2500" dirty="0"/>
              <a:t>The dispersed Jews had forgotten Hebrew, their ancestral language, and needed the Bible to be translated into Greek to be able to read it. </a:t>
            </a:r>
            <a:endParaRPr lang="en-US" sz="2500" dirty="0" smtClean="0"/>
          </a:p>
          <a:p>
            <a:endParaRPr lang="en-US" sz="25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16" y="4631979"/>
            <a:ext cx="4115303" cy="245363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4451" y="4314424"/>
            <a:ext cx="3515932" cy="2427570"/>
          </a:xfrm>
          <a:prstGeom prst="rect">
            <a:avLst/>
          </a:prstGeom>
        </p:spPr>
      </p:pic>
    </p:spTree>
    <p:extLst>
      <p:ext uri="{BB962C8B-B14F-4D97-AF65-F5344CB8AC3E}">
        <p14:creationId xmlns:p14="http://schemas.microsoft.com/office/powerpoint/2010/main" val="522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circle(in)">
                                      <p:cBhvr>
                                        <p:cTn id="2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dirty="0" smtClean="0"/>
              <a:t>Definition</a:t>
            </a:r>
            <a:endParaRPr lang="en-US" sz="3500" dirty="0"/>
          </a:p>
        </p:txBody>
      </p:sp>
      <p:sp>
        <p:nvSpPr>
          <p:cNvPr id="3" name="Content Placeholder 2"/>
          <p:cNvSpPr>
            <a:spLocks noGrp="1"/>
          </p:cNvSpPr>
          <p:nvPr>
            <p:ph idx="1"/>
          </p:nvPr>
        </p:nvSpPr>
        <p:spPr>
          <a:xfrm>
            <a:off x="581192" y="702156"/>
            <a:ext cx="11486311" cy="5937159"/>
          </a:xfrm>
        </p:spPr>
        <p:txBody>
          <a:bodyPr>
            <a:normAutofit/>
          </a:bodyPr>
          <a:lstStyle/>
          <a:p>
            <a:r>
              <a:rPr lang="en-US" sz="3000" dirty="0"/>
              <a:t>T</a:t>
            </a:r>
            <a:r>
              <a:rPr lang="en-US" sz="3000" dirty="0" smtClean="0"/>
              <a:t>he process of replacing a text in one language by a text in another.</a:t>
            </a:r>
          </a:p>
          <a:p>
            <a:r>
              <a:rPr lang="en-US" sz="3000" dirty="0" smtClean="0"/>
              <a:t>An act </a:t>
            </a:r>
            <a:r>
              <a:rPr lang="en-US" sz="3000" dirty="0"/>
              <a:t>through which the content of a text is transferred from the source language </a:t>
            </a:r>
            <a:r>
              <a:rPr lang="en-US" sz="3000" dirty="0" smtClean="0"/>
              <a:t>into </a:t>
            </a:r>
            <a:r>
              <a:rPr lang="en-US" sz="3000" dirty="0"/>
              <a:t>the target </a:t>
            </a:r>
            <a:r>
              <a:rPr lang="en-US" sz="3000" dirty="0" smtClean="0"/>
              <a:t>language.</a:t>
            </a:r>
          </a:p>
          <a:p>
            <a:endParaRPr lang="en-US" sz="3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509" y="3774023"/>
            <a:ext cx="4262907" cy="2865292"/>
          </a:xfrm>
          <a:prstGeom prst="rect">
            <a:avLst/>
          </a:prstGeom>
        </p:spPr>
      </p:pic>
    </p:spTree>
    <p:extLst>
      <p:ext uri="{BB962C8B-B14F-4D97-AF65-F5344CB8AC3E}">
        <p14:creationId xmlns:p14="http://schemas.microsoft.com/office/powerpoint/2010/main" val="415192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500" dirty="0" smtClean="0"/>
              <a:t>Source text  vs target text</a:t>
            </a:r>
            <a:endParaRPr lang="en-US" sz="35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4862" y="2421228"/>
            <a:ext cx="7662929" cy="3709116"/>
          </a:xfrm>
        </p:spPr>
      </p:pic>
    </p:spTree>
    <p:extLst>
      <p:ext uri="{BB962C8B-B14F-4D97-AF65-F5344CB8AC3E}">
        <p14:creationId xmlns:p14="http://schemas.microsoft.com/office/powerpoint/2010/main" val="256771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8496" y="2021984"/>
            <a:ext cx="8757634" cy="4391696"/>
          </a:xfrm>
        </p:spPr>
      </p:pic>
    </p:spTree>
    <p:extLst>
      <p:ext uri="{BB962C8B-B14F-4D97-AF65-F5344CB8AC3E}">
        <p14:creationId xmlns:p14="http://schemas.microsoft.com/office/powerpoint/2010/main" val="414163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708" y="345513"/>
            <a:ext cx="11029616" cy="1013800"/>
          </a:xfrm>
        </p:spPr>
        <p:txBody>
          <a:bodyPr>
            <a:normAutofit/>
          </a:bodyPr>
          <a:lstStyle/>
          <a:p>
            <a:pPr algn="ctr"/>
            <a:r>
              <a:rPr lang="en-US" sz="3500" dirty="0" smtClean="0">
                <a:solidFill>
                  <a:srgbClr val="FFFF00"/>
                </a:solidFill>
              </a:rPr>
              <a:t>Translation Importance</a:t>
            </a:r>
            <a:endParaRPr lang="en-US" sz="3500" dirty="0">
              <a:solidFill>
                <a:srgbClr val="FFFF00"/>
              </a:solidFill>
            </a:endParaRPr>
          </a:p>
        </p:txBody>
      </p:sp>
      <p:sp>
        <p:nvSpPr>
          <p:cNvPr id="3" name="Content Placeholder 2"/>
          <p:cNvSpPr>
            <a:spLocks noGrp="1"/>
          </p:cNvSpPr>
          <p:nvPr>
            <p:ph idx="1"/>
          </p:nvPr>
        </p:nvSpPr>
        <p:spPr>
          <a:xfrm>
            <a:off x="103032" y="1579417"/>
            <a:ext cx="12088968" cy="4580912"/>
          </a:xfrm>
        </p:spPr>
        <p:txBody>
          <a:bodyPr>
            <a:normAutofit/>
          </a:bodyPr>
          <a:lstStyle/>
          <a:p>
            <a:r>
              <a:rPr lang="en-US" sz="2500" dirty="0"/>
              <a:t>The need for translation has been apparent since the earliest days of human interaction, whether it be for emotional, trade or survival purposes. </a:t>
            </a:r>
            <a:endParaRPr lang="en-US" sz="2500" dirty="0" smtClean="0"/>
          </a:p>
          <a:p>
            <a:r>
              <a:rPr lang="en-US" sz="2500" dirty="0" smtClean="0"/>
              <a:t>Spread of civilizations, sciences, knowledge, religions, negotiating treaties and accords in peace and war.</a:t>
            </a:r>
          </a:p>
          <a:p>
            <a:r>
              <a:rPr lang="en-US" sz="2500" dirty="0" smtClean="0"/>
              <a:t>The </a:t>
            </a:r>
            <a:r>
              <a:rPr lang="en-US" sz="2500" dirty="0"/>
              <a:t>demand for translation services has continued to develop and is now more vital than ever, with businesses acknowledging the inability to expand internationally or succeed in penetrating foreign markets without translating marketing material </a:t>
            </a:r>
            <a:endParaRPr lang="en-US" sz="2500" dirty="0" smtClean="0"/>
          </a:p>
          <a:p>
            <a:endParaRPr lang="en-US" sz="2500" dirty="0"/>
          </a:p>
        </p:txBody>
      </p:sp>
    </p:spTree>
    <p:extLst>
      <p:ext uri="{BB962C8B-B14F-4D97-AF65-F5344CB8AC3E}">
        <p14:creationId xmlns:p14="http://schemas.microsoft.com/office/powerpoint/2010/main" val="48223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744" y="347314"/>
            <a:ext cx="11029616" cy="1013800"/>
          </a:xfrm>
        </p:spPr>
        <p:txBody>
          <a:bodyPr/>
          <a:lstStyle/>
          <a:p>
            <a:pPr algn="ctr"/>
            <a:r>
              <a:rPr lang="en-US" b="1" cap="none" dirty="0">
                <a:solidFill>
                  <a:srgbClr val="FFFF00"/>
                </a:solidFill>
              </a:rPr>
              <a:t>CHARACTERISTICS of a Competent Translator</a:t>
            </a:r>
            <a:endParaRPr lang="en-US" dirty="0"/>
          </a:p>
        </p:txBody>
      </p:sp>
      <p:sp>
        <p:nvSpPr>
          <p:cNvPr id="3" name="Content Placeholder 2"/>
          <p:cNvSpPr>
            <a:spLocks noGrp="1"/>
          </p:cNvSpPr>
          <p:nvPr>
            <p:ph idx="1"/>
          </p:nvPr>
        </p:nvSpPr>
        <p:spPr>
          <a:xfrm>
            <a:off x="232012" y="2251882"/>
            <a:ext cx="11832609" cy="4070942"/>
          </a:xfrm>
        </p:spPr>
        <p:txBody>
          <a:bodyPr>
            <a:normAutofit/>
          </a:bodyPr>
          <a:lstStyle/>
          <a:p>
            <a:r>
              <a:rPr lang="en-US" sz="2500" dirty="0"/>
              <a:t>A.  </a:t>
            </a:r>
            <a:r>
              <a:rPr lang="en-US" sz="2500" b="1" dirty="0"/>
              <a:t>Linguistic command of both SL and TL. </a:t>
            </a:r>
          </a:p>
          <a:p>
            <a:r>
              <a:rPr lang="en-US" sz="2500" b="1" dirty="0"/>
              <a:t>B. </a:t>
            </a:r>
            <a:r>
              <a:rPr lang="en-US" sz="2500" b="1" dirty="0" smtClean="0"/>
              <a:t> </a:t>
            </a:r>
            <a:r>
              <a:rPr lang="en-US" sz="2500" b="1" dirty="0"/>
              <a:t>T</a:t>
            </a:r>
            <a:r>
              <a:rPr lang="en-US" sz="2500" b="1" dirty="0" smtClean="0"/>
              <a:t>horough </a:t>
            </a:r>
            <a:r>
              <a:rPr lang="en-US" sz="2500" b="1" dirty="0"/>
              <a:t>knowledge of the subject matter of the translated text.</a:t>
            </a:r>
          </a:p>
          <a:p>
            <a:r>
              <a:rPr lang="en-US" sz="2500" b="1" dirty="0"/>
              <a:t>C</a:t>
            </a:r>
            <a:r>
              <a:rPr lang="en-US" sz="2500" b="1" dirty="0" smtClean="0"/>
              <a:t>. </a:t>
            </a:r>
            <a:r>
              <a:rPr lang="en-US" sz="2500" b="1" dirty="0"/>
              <a:t>Inspiration, flair for language</a:t>
            </a:r>
          </a:p>
          <a:p>
            <a:r>
              <a:rPr lang="en-US" sz="2500" b="1" dirty="0"/>
              <a:t>D</a:t>
            </a:r>
            <a:r>
              <a:rPr lang="en-US" sz="2500" b="1" dirty="0" smtClean="0"/>
              <a:t>. </a:t>
            </a:r>
            <a:r>
              <a:rPr lang="en-US" sz="2500" b="1" dirty="0"/>
              <a:t>Cultural acquaintance with the TL culture.</a:t>
            </a:r>
          </a:p>
          <a:p>
            <a:r>
              <a:rPr lang="en-US" sz="2500" b="1" dirty="0" smtClean="0"/>
              <a:t>E. Flexibility </a:t>
            </a:r>
            <a:r>
              <a:rPr lang="en-US" sz="2500" b="1" dirty="0"/>
              <a:t>in understanding the same words in different </a:t>
            </a:r>
            <a:r>
              <a:rPr lang="en-US" sz="2500" b="1" dirty="0" smtClean="0"/>
              <a:t>contexts (any examples?)</a:t>
            </a:r>
            <a:endParaRPr lang="en-US" sz="2500" b="1" dirty="0"/>
          </a:p>
          <a:p>
            <a:endParaRPr lang="en-US" sz="2200" b="1" dirty="0"/>
          </a:p>
          <a:p>
            <a:endParaRPr lang="en-US" sz="2200" dirty="0"/>
          </a:p>
          <a:p>
            <a:endParaRPr lang="en-US" sz="2200" dirty="0"/>
          </a:p>
          <a:p>
            <a:endParaRPr lang="en-US" sz="2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6703" y="4626590"/>
            <a:ext cx="2947918" cy="201790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1863" y="4714875"/>
            <a:ext cx="3532710" cy="2143125"/>
          </a:xfrm>
          <a:prstGeom prst="rect">
            <a:avLst/>
          </a:prstGeom>
        </p:spPr>
      </p:pic>
    </p:spTree>
    <p:extLst>
      <p:ext uri="{BB962C8B-B14F-4D97-AF65-F5344CB8AC3E}">
        <p14:creationId xmlns:p14="http://schemas.microsoft.com/office/powerpoint/2010/main" val="190549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circle(in)">
                                      <p:cBhvr>
                                        <p:cTn id="22" dur="2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circle(in)">
                                      <p:cBhvr>
                                        <p:cTn id="27" dur="20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circle(in)">
                                      <p:cBhvr>
                                        <p:cTn id="32" dur="2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circle(in)">
                                      <p:cBhvr>
                                        <p:cTn id="37" dur="2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circle(in)">
                                      <p:cBhvr>
                                        <p:cTn id="4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65679"/>
            <a:ext cx="11029616" cy="1013800"/>
          </a:xfrm>
        </p:spPr>
        <p:txBody>
          <a:bodyPr/>
          <a:lstStyle/>
          <a:p>
            <a:r>
              <a:rPr lang="en-US" b="1" dirty="0">
                <a:solidFill>
                  <a:srgbClr val="FFFF00"/>
                </a:solidFill>
              </a:rPr>
              <a:t>An </a:t>
            </a:r>
            <a:r>
              <a:rPr lang="en-US" b="1" dirty="0" smtClean="0">
                <a:solidFill>
                  <a:srgbClr val="FFFF00"/>
                </a:solidFill>
              </a:rPr>
              <a:t>important  </a:t>
            </a:r>
            <a:r>
              <a:rPr lang="en-US" b="1" dirty="0">
                <a:solidFill>
                  <a:srgbClr val="FFFF00"/>
                </a:solidFill>
              </a:rPr>
              <a:t>tool of a good translator is a good dictionary</a:t>
            </a:r>
            <a:endParaRPr lang="en-US" dirty="0"/>
          </a:p>
        </p:txBody>
      </p:sp>
      <p:sp>
        <p:nvSpPr>
          <p:cNvPr id="3" name="Content Placeholder 2"/>
          <p:cNvSpPr>
            <a:spLocks noGrp="1"/>
          </p:cNvSpPr>
          <p:nvPr>
            <p:ph idx="1"/>
          </p:nvPr>
        </p:nvSpPr>
        <p:spPr>
          <a:xfrm>
            <a:off x="122830" y="1702825"/>
            <a:ext cx="11973636" cy="4575146"/>
          </a:xfrm>
        </p:spPr>
        <p:txBody>
          <a:bodyPr/>
          <a:lstStyle/>
          <a:p>
            <a:r>
              <a:rPr lang="en-US" sz="2200" dirty="0" smtClean="0"/>
              <a:t>Dictionaries come in many shapes and sizes</a:t>
            </a:r>
          </a:p>
          <a:p>
            <a:r>
              <a:rPr lang="en-US" sz="2200" dirty="0" smtClean="0"/>
              <a:t>They are aimed at different groups of users.</a:t>
            </a:r>
          </a:p>
          <a:p>
            <a:r>
              <a:rPr lang="en-US" sz="2200" dirty="0" smtClean="0"/>
              <a:t>No dictionary is totally comprehensive, in the sense that it contains ALL the words in the language. </a:t>
            </a:r>
          </a:p>
          <a:p>
            <a:r>
              <a:rPr lang="en-US" sz="2200" dirty="0" smtClean="0"/>
              <a:t>Even the great </a:t>
            </a:r>
            <a:r>
              <a:rPr lang="en-US" sz="2200" b="1" dirty="0">
                <a:solidFill>
                  <a:srgbClr val="FF0000"/>
                </a:solidFill>
              </a:rPr>
              <a:t>TWENTY-VOLUME</a:t>
            </a:r>
            <a:r>
              <a:rPr lang="en-US" sz="2200" dirty="0" smtClean="0"/>
              <a:t> second edition of the Oxford English Dictionary, with its </a:t>
            </a:r>
            <a:r>
              <a:rPr lang="en-US" sz="2200" b="1" dirty="0" smtClean="0">
                <a:solidFill>
                  <a:srgbClr val="FF0000"/>
                </a:solidFill>
              </a:rPr>
              <a:t>291, 500 </a:t>
            </a:r>
            <a:r>
              <a:rPr lang="en-US" sz="2200" dirty="0" smtClean="0"/>
              <a:t>entries) needs to be reviewed and updated for new senses of existing words AND new words coined. </a:t>
            </a:r>
          </a:p>
          <a:p>
            <a:endParaRPr lang="en-US" sz="2200" dirty="0"/>
          </a:p>
          <a:p>
            <a:endParaRPr lang="en-US" sz="2200"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1006" y="4230806"/>
            <a:ext cx="3620994" cy="244294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5896" y="4339988"/>
            <a:ext cx="3984151" cy="2333767"/>
          </a:xfrm>
          <a:prstGeom prst="rect">
            <a:avLst/>
          </a:prstGeom>
        </p:spPr>
      </p:pic>
    </p:spTree>
    <p:extLst>
      <p:ext uri="{BB962C8B-B14F-4D97-AF65-F5344CB8AC3E}">
        <p14:creationId xmlns:p14="http://schemas.microsoft.com/office/powerpoint/2010/main" val="84433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ircle(in)">
                                      <p:cBhvr>
                                        <p:cTn id="3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888</TotalTime>
  <Words>643</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Algerian</vt:lpstr>
      <vt:lpstr>Gill Sans MT</vt:lpstr>
      <vt:lpstr>Majalla UI</vt:lpstr>
      <vt:lpstr>Wingdings</vt:lpstr>
      <vt:lpstr>Wingdings 2</vt:lpstr>
      <vt:lpstr>Dividend</vt:lpstr>
      <vt:lpstr>Translation: A Broad Overview  weaving its threads together </vt:lpstr>
      <vt:lpstr>Points to Discuss today:</vt:lpstr>
      <vt:lpstr>History</vt:lpstr>
      <vt:lpstr>Definition</vt:lpstr>
      <vt:lpstr>Source text  vs target text</vt:lpstr>
      <vt:lpstr>PowerPoint Presentation</vt:lpstr>
      <vt:lpstr>Translation Importance</vt:lpstr>
      <vt:lpstr>CHARACTERISTICS of a Competent Translator</vt:lpstr>
      <vt:lpstr>An important  tool of a good translator is a good dictionary</vt:lpstr>
      <vt:lpstr>What information could a good dictionary provide to its user? </vt:lpstr>
      <vt:lpstr>PowerPoint Presentation</vt:lpstr>
      <vt:lpstr>Following is a list of the most famous reliable dictionaries you may buy and keep for your own </vt:lpstr>
      <vt:lpstr>Gird your loins and work on the following set of statements</vt:lpstr>
      <vt:lpstr>PowerPoint Presentation</vt:lpstr>
      <vt:lpstr>Distinction between translation and interpreting</vt:lpstr>
      <vt:lpstr>Why difficult?</vt:lpstr>
      <vt:lpstr>For further discussion, please contact me at       ealdeen@kku.edu.sa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dc:title>
  <dc:creator>Eyhab</dc:creator>
  <cp:lastModifiedBy>Eyhab</cp:lastModifiedBy>
  <cp:revision>95</cp:revision>
  <dcterms:created xsi:type="dcterms:W3CDTF">2019-03-31T10:10:45Z</dcterms:created>
  <dcterms:modified xsi:type="dcterms:W3CDTF">2019-10-01T19:40:32Z</dcterms:modified>
</cp:coreProperties>
</file>